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4"/>
  </p:notesMasterIdLst>
  <p:sldIdLst>
    <p:sldId id="256" r:id="rId2"/>
    <p:sldId id="257" r:id="rId3"/>
    <p:sldId id="271" r:id="rId4"/>
    <p:sldId id="274" r:id="rId5"/>
    <p:sldId id="273" r:id="rId6"/>
    <p:sldId id="259" r:id="rId7"/>
    <p:sldId id="275" r:id="rId8"/>
    <p:sldId id="266" r:id="rId9"/>
    <p:sldId id="267" r:id="rId10"/>
    <p:sldId id="276" r:id="rId11"/>
    <p:sldId id="261" r:id="rId12"/>
    <p:sldId id="27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ola suazo" initials="ps" lastIdx="1" clrIdx="0">
    <p:extLst>
      <p:ext uri="{19B8F6BF-5375-455C-9EA6-DF929625EA0E}">
        <p15:presenceInfo xmlns:p15="http://schemas.microsoft.com/office/powerpoint/2012/main" userId="7ae95e316645b3a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67725" autoAdjust="0"/>
  </p:normalViewPr>
  <p:slideViewPr>
    <p:cSldViewPr snapToGrid="0">
      <p:cViewPr varScale="1">
        <p:scale>
          <a:sx n="54" d="100"/>
          <a:sy n="54" d="100"/>
        </p:scale>
        <p:origin x="69" y="13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2B508F-225C-4DE9-A21B-B08F4FDAEA91}" type="doc">
      <dgm:prSet loTypeId="urn:microsoft.com/office/officeart/2005/8/layout/rings+Icon" loCatId="relationship" qsTypeId="urn:microsoft.com/office/officeart/2005/8/quickstyle/simple1" qsCatId="simple" csTypeId="urn:microsoft.com/office/officeart/2005/8/colors/accent1_2" csCatId="accent1" phldr="1"/>
      <dgm:spPr/>
      <dgm:t>
        <a:bodyPr/>
        <a:lstStyle/>
        <a:p>
          <a:endParaRPr lang="en-US"/>
        </a:p>
      </dgm:t>
    </dgm:pt>
    <dgm:pt modelId="{1EB6CDD1-6D28-4BE2-AB19-9A1016FA8BEA}">
      <dgm:prSet phldrT="[Text]" custT="1"/>
      <dgm:spPr>
        <a:solidFill>
          <a:schemeClr val="accent5">
            <a:lumMod val="75000"/>
            <a:alpha val="50000"/>
          </a:schemeClr>
        </a:solidFill>
        <a:ln>
          <a:solidFill>
            <a:schemeClr val="tx1"/>
          </a:solidFill>
        </a:ln>
      </dgm:spPr>
      <dgm:t>
        <a:bodyPr/>
        <a:lstStyle/>
        <a:p>
          <a:r>
            <a:rPr lang="en-US" sz="4800" dirty="0"/>
            <a:t>Abortion</a:t>
          </a:r>
        </a:p>
      </dgm:t>
    </dgm:pt>
    <dgm:pt modelId="{9D266824-EDD2-4BB1-BAEF-DF07AF8C25EF}" type="parTrans" cxnId="{B3D8E83A-4028-4511-8213-67359DC19FF8}">
      <dgm:prSet/>
      <dgm:spPr/>
      <dgm:t>
        <a:bodyPr/>
        <a:lstStyle/>
        <a:p>
          <a:endParaRPr lang="en-US"/>
        </a:p>
      </dgm:t>
    </dgm:pt>
    <dgm:pt modelId="{C5BBF4E6-6457-4039-AF19-D921FA9500E5}" type="sibTrans" cxnId="{B3D8E83A-4028-4511-8213-67359DC19FF8}">
      <dgm:prSet/>
      <dgm:spPr/>
      <dgm:t>
        <a:bodyPr/>
        <a:lstStyle/>
        <a:p>
          <a:endParaRPr lang="en-US"/>
        </a:p>
      </dgm:t>
    </dgm:pt>
    <dgm:pt modelId="{FC522D85-872F-411E-9562-1981D61318D4}">
      <dgm:prSet custT="1"/>
      <dgm:spPr>
        <a:solidFill>
          <a:schemeClr val="accent2">
            <a:lumMod val="60000"/>
            <a:lumOff val="40000"/>
            <a:alpha val="50000"/>
          </a:schemeClr>
        </a:solidFill>
        <a:ln>
          <a:solidFill>
            <a:schemeClr val="tx1"/>
          </a:solidFill>
        </a:ln>
      </dgm:spPr>
      <dgm:t>
        <a:bodyPr/>
        <a:lstStyle/>
        <a:p>
          <a:r>
            <a:rPr lang="en-US" sz="2000" dirty="0"/>
            <a:t>Avoid healthcare costs by aborting affected fetuses </a:t>
          </a:r>
        </a:p>
      </dgm:t>
    </dgm:pt>
    <dgm:pt modelId="{83A806D1-0C43-4D2B-AB8B-B2003442508C}" type="parTrans" cxnId="{74E186BD-AF13-448F-BE4F-67C4680793B7}">
      <dgm:prSet/>
      <dgm:spPr/>
      <dgm:t>
        <a:bodyPr/>
        <a:lstStyle/>
        <a:p>
          <a:endParaRPr lang="en-US"/>
        </a:p>
      </dgm:t>
    </dgm:pt>
    <dgm:pt modelId="{3EB60854-9C21-4D2B-BDED-0BEA651DCE28}" type="sibTrans" cxnId="{74E186BD-AF13-448F-BE4F-67C4680793B7}">
      <dgm:prSet/>
      <dgm:spPr/>
      <dgm:t>
        <a:bodyPr/>
        <a:lstStyle/>
        <a:p>
          <a:endParaRPr lang="en-US"/>
        </a:p>
      </dgm:t>
    </dgm:pt>
    <dgm:pt modelId="{79FAE5FD-2FCF-4C72-BAC5-573326D499AA}">
      <dgm:prSet custT="1"/>
      <dgm:spPr>
        <a:solidFill>
          <a:schemeClr val="tx1">
            <a:lumMod val="50000"/>
            <a:lumOff val="50000"/>
            <a:alpha val="50000"/>
          </a:schemeClr>
        </a:solidFill>
        <a:ln>
          <a:solidFill>
            <a:schemeClr val="tx1"/>
          </a:solidFill>
        </a:ln>
      </dgm:spPr>
      <dgm:t>
        <a:bodyPr/>
        <a:lstStyle/>
        <a:p>
          <a:r>
            <a:rPr lang="en-US" sz="2400" dirty="0"/>
            <a:t>Right of Autonomy</a:t>
          </a:r>
        </a:p>
      </dgm:t>
    </dgm:pt>
    <dgm:pt modelId="{1B9274C2-1768-4BC8-8627-77BBBC226DEF}" type="parTrans" cxnId="{91C18976-C9E6-4C39-9CC8-0AC30CF44D4D}">
      <dgm:prSet/>
      <dgm:spPr/>
      <dgm:t>
        <a:bodyPr/>
        <a:lstStyle/>
        <a:p>
          <a:endParaRPr lang="en-US"/>
        </a:p>
      </dgm:t>
    </dgm:pt>
    <dgm:pt modelId="{4C287EF7-749D-47C8-8760-FF3F4341ECC8}" type="sibTrans" cxnId="{91C18976-C9E6-4C39-9CC8-0AC30CF44D4D}">
      <dgm:prSet/>
      <dgm:spPr/>
      <dgm:t>
        <a:bodyPr/>
        <a:lstStyle/>
        <a:p>
          <a:endParaRPr lang="en-US"/>
        </a:p>
      </dgm:t>
    </dgm:pt>
    <dgm:pt modelId="{C5A0631D-2DE5-46E6-BCC5-3B14E8C9151F}">
      <dgm:prSet custT="1"/>
      <dgm:spPr>
        <a:solidFill>
          <a:schemeClr val="accent3">
            <a:lumMod val="40000"/>
            <a:lumOff val="60000"/>
            <a:alpha val="50000"/>
          </a:schemeClr>
        </a:solidFill>
      </dgm:spPr>
      <dgm:t>
        <a:bodyPr/>
        <a:lstStyle/>
        <a:p>
          <a:endParaRPr lang="en-US" sz="1800" dirty="0"/>
        </a:p>
        <a:p>
          <a:r>
            <a:rPr lang="en-US" sz="1800" dirty="0"/>
            <a:t>Fear of having a disable child</a:t>
          </a:r>
        </a:p>
        <a:p>
          <a:r>
            <a:rPr lang="en-US" sz="1800" dirty="0"/>
            <a:t>- Disability perception</a:t>
          </a:r>
        </a:p>
      </dgm:t>
    </dgm:pt>
    <dgm:pt modelId="{6465CCD7-D796-4725-B3B7-6B7102B30A31}" type="parTrans" cxnId="{F4465777-024D-4AB1-8754-C1A1540DB758}">
      <dgm:prSet/>
      <dgm:spPr/>
      <dgm:t>
        <a:bodyPr/>
        <a:lstStyle/>
        <a:p>
          <a:endParaRPr lang="en-US"/>
        </a:p>
      </dgm:t>
    </dgm:pt>
    <dgm:pt modelId="{633757A1-1A6E-4578-B08C-948EA9EE17CE}" type="sibTrans" cxnId="{F4465777-024D-4AB1-8754-C1A1540DB758}">
      <dgm:prSet/>
      <dgm:spPr/>
      <dgm:t>
        <a:bodyPr/>
        <a:lstStyle/>
        <a:p>
          <a:endParaRPr lang="en-US"/>
        </a:p>
      </dgm:t>
    </dgm:pt>
    <dgm:pt modelId="{4E13164D-3EE3-4F5D-BD63-D53FCFA7F797}">
      <dgm:prSet custT="1"/>
      <dgm:spPr>
        <a:solidFill>
          <a:schemeClr val="tx1">
            <a:lumMod val="50000"/>
            <a:lumOff val="50000"/>
            <a:alpha val="50000"/>
          </a:schemeClr>
        </a:solidFill>
        <a:ln>
          <a:solidFill>
            <a:schemeClr val="tx1"/>
          </a:solidFill>
        </a:ln>
      </dgm:spPr>
      <dgm:t>
        <a:bodyPr/>
        <a:lstStyle/>
        <a:p>
          <a:r>
            <a:rPr lang="en-US" sz="2000" dirty="0"/>
            <a:t>Invasive Tests</a:t>
          </a:r>
        </a:p>
        <a:p>
          <a:r>
            <a:rPr lang="en-US" sz="2000" dirty="0"/>
            <a:t>Higher risk for miscarriage</a:t>
          </a:r>
        </a:p>
      </dgm:t>
    </dgm:pt>
    <dgm:pt modelId="{AC062B58-BC0F-4A47-9634-5125712C82FF}" type="parTrans" cxnId="{8B7E8F06-9027-4304-89A9-DA9C1F894532}">
      <dgm:prSet/>
      <dgm:spPr/>
      <dgm:t>
        <a:bodyPr/>
        <a:lstStyle/>
        <a:p>
          <a:endParaRPr lang="en-US"/>
        </a:p>
      </dgm:t>
    </dgm:pt>
    <dgm:pt modelId="{D428F6ED-2D07-481E-800A-2AF258E9624F}" type="sibTrans" cxnId="{8B7E8F06-9027-4304-89A9-DA9C1F894532}">
      <dgm:prSet/>
      <dgm:spPr/>
      <dgm:t>
        <a:bodyPr/>
        <a:lstStyle/>
        <a:p>
          <a:endParaRPr lang="en-US"/>
        </a:p>
      </dgm:t>
    </dgm:pt>
    <dgm:pt modelId="{CFCC7DB9-96F1-481A-AF3B-3BD31BD4598D}" type="pres">
      <dgm:prSet presAssocID="{642B508F-225C-4DE9-A21B-B08F4FDAEA91}" presName="Name0" presStyleCnt="0">
        <dgm:presLayoutVars>
          <dgm:chMax val="7"/>
          <dgm:dir/>
          <dgm:resizeHandles val="exact"/>
        </dgm:presLayoutVars>
      </dgm:prSet>
      <dgm:spPr/>
    </dgm:pt>
    <dgm:pt modelId="{10A98CCE-093E-4FE8-A882-73ACD9721EDB}" type="pres">
      <dgm:prSet presAssocID="{642B508F-225C-4DE9-A21B-B08F4FDAEA91}" presName="ellipse1" presStyleLbl="vennNode1" presStyleIdx="0" presStyleCnt="5" custScaleX="167502" custScaleY="138317" custLinFactNeighborX="80366" custLinFactNeighborY="19146">
        <dgm:presLayoutVars>
          <dgm:bulletEnabled val="1"/>
        </dgm:presLayoutVars>
      </dgm:prSet>
      <dgm:spPr/>
    </dgm:pt>
    <dgm:pt modelId="{16569AAC-93EE-4B3D-804E-561590FF45F0}" type="pres">
      <dgm:prSet presAssocID="{642B508F-225C-4DE9-A21B-B08F4FDAEA91}" presName="ellipse2" presStyleLbl="vennNode1" presStyleIdx="1" presStyleCnt="5" custScaleX="78873" custScaleY="76281" custLinFactNeighborX="-65799" custLinFactNeighborY="-49672">
        <dgm:presLayoutVars>
          <dgm:bulletEnabled val="1"/>
        </dgm:presLayoutVars>
      </dgm:prSet>
      <dgm:spPr/>
    </dgm:pt>
    <dgm:pt modelId="{56C256F1-CA51-4454-BB35-0A8EBAA70F2C}" type="pres">
      <dgm:prSet presAssocID="{642B508F-225C-4DE9-A21B-B08F4FDAEA91}" presName="ellipse3" presStyleLbl="vennNode1" presStyleIdx="2" presStyleCnt="5" custScaleX="66923" custScaleY="62350" custLinFactNeighborX="26875" custLinFactNeighborY="-24643">
        <dgm:presLayoutVars>
          <dgm:bulletEnabled val="1"/>
        </dgm:presLayoutVars>
      </dgm:prSet>
      <dgm:spPr/>
    </dgm:pt>
    <dgm:pt modelId="{06CF2A70-9A86-405E-9EDF-44FB8F3F2CB4}" type="pres">
      <dgm:prSet presAssocID="{642B508F-225C-4DE9-A21B-B08F4FDAEA91}" presName="ellipse4" presStyleLbl="vennNode1" presStyleIdx="3" presStyleCnt="5" custScaleX="83354" custScaleY="77467" custLinFactNeighborX="23848" custLinFactNeighborY="-54563">
        <dgm:presLayoutVars>
          <dgm:bulletEnabled val="1"/>
        </dgm:presLayoutVars>
      </dgm:prSet>
      <dgm:spPr/>
    </dgm:pt>
    <dgm:pt modelId="{67EE47A0-7576-40FE-B93A-951CE40A3D9E}" type="pres">
      <dgm:prSet presAssocID="{642B508F-225C-4DE9-A21B-B08F4FDAEA91}" presName="ellipse5" presStyleLbl="vennNode1" presStyleIdx="4" presStyleCnt="5" custScaleX="67545" custScaleY="66884" custLinFactNeighborX="-66189" custLinFactNeighborY="60644">
        <dgm:presLayoutVars>
          <dgm:bulletEnabled val="1"/>
        </dgm:presLayoutVars>
      </dgm:prSet>
      <dgm:spPr/>
    </dgm:pt>
  </dgm:ptLst>
  <dgm:cxnLst>
    <dgm:cxn modelId="{8B7E8F06-9027-4304-89A9-DA9C1F894532}" srcId="{642B508F-225C-4DE9-A21B-B08F4FDAEA91}" destId="{4E13164D-3EE3-4F5D-BD63-D53FCFA7F797}" srcOrd="1" destOrd="0" parTransId="{AC062B58-BC0F-4A47-9634-5125712C82FF}" sibTransId="{D428F6ED-2D07-481E-800A-2AF258E9624F}"/>
    <dgm:cxn modelId="{47B7950D-E16A-40F9-81F1-9D5F16487612}" type="presOf" srcId="{1EB6CDD1-6D28-4BE2-AB19-9A1016FA8BEA}" destId="{10A98CCE-093E-4FE8-A882-73ACD9721EDB}" srcOrd="0" destOrd="0" presId="urn:microsoft.com/office/officeart/2005/8/layout/rings+Icon"/>
    <dgm:cxn modelId="{DFB76E1A-B9A3-4253-8014-B00BD86F8DCA}" type="presOf" srcId="{FC522D85-872F-411E-9562-1981D61318D4}" destId="{56C256F1-CA51-4454-BB35-0A8EBAA70F2C}" srcOrd="0" destOrd="0" presId="urn:microsoft.com/office/officeart/2005/8/layout/rings+Icon"/>
    <dgm:cxn modelId="{6DC57023-E705-44CE-8C83-1C1005AA7959}" type="presOf" srcId="{642B508F-225C-4DE9-A21B-B08F4FDAEA91}" destId="{CFCC7DB9-96F1-481A-AF3B-3BD31BD4598D}" srcOrd="0" destOrd="0" presId="urn:microsoft.com/office/officeart/2005/8/layout/rings+Icon"/>
    <dgm:cxn modelId="{B3D8E83A-4028-4511-8213-67359DC19FF8}" srcId="{642B508F-225C-4DE9-A21B-B08F4FDAEA91}" destId="{1EB6CDD1-6D28-4BE2-AB19-9A1016FA8BEA}" srcOrd="0" destOrd="0" parTransId="{9D266824-EDD2-4BB1-BAEF-DF07AF8C25EF}" sibTransId="{C5BBF4E6-6457-4039-AF19-D921FA9500E5}"/>
    <dgm:cxn modelId="{F1D7A247-F9E2-4F34-A941-742BABB98322}" type="presOf" srcId="{4E13164D-3EE3-4F5D-BD63-D53FCFA7F797}" destId="{16569AAC-93EE-4B3D-804E-561590FF45F0}" srcOrd="0" destOrd="0" presId="urn:microsoft.com/office/officeart/2005/8/layout/rings+Icon"/>
    <dgm:cxn modelId="{5E66BC4A-DA10-459B-A593-12EC8963CDB3}" type="presOf" srcId="{79FAE5FD-2FCF-4C72-BAC5-573326D499AA}" destId="{06CF2A70-9A86-405E-9EDF-44FB8F3F2CB4}" srcOrd="0" destOrd="0" presId="urn:microsoft.com/office/officeart/2005/8/layout/rings+Icon"/>
    <dgm:cxn modelId="{611BA773-642A-4032-B49C-D2D8F947200D}" type="presOf" srcId="{C5A0631D-2DE5-46E6-BCC5-3B14E8C9151F}" destId="{67EE47A0-7576-40FE-B93A-951CE40A3D9E}" srcOrd="0" destOrd="0" presId="urn:microsoft.com/office/officeart/2005/8/layout/rings+Icon"/>
    <dgm:cxn modelId="{91C18976-C9E6-4C39-9CC8-0AC30CF44D4D}" srcId="{642B508F-225C-4DE9-A21B-B08F4FDAEA91}" destId="{79FAE5FD-2FCF-4C72-BAC5-573326D499AA}" srcOrd="3" destOrd="0" parTransId="{1B9274C2-1768-4BC8-8627-77BBBC226DEF}" sibTransId="{4C287EF7-749D-47C8-8760-FF3F4341ECC8}"/>
    <dgm:cxn modelId="{F4465777-024D-4AB1-8754-C1A1540DB758}" srcId="{642B508F-225C-4DE9-A21B-B08F4FDAEA91}" destId="{C5A0631D-2DE5-46E6-BCC5-3B14E8C9151F}" srcOrd="4" destOrd="0" parTransId="{6465CCD7-D796-4725-B3B7-6B7102B30A31}" sibTransId="{633757A1-1A6E-4578-B08C-948EA9EE17CE}"/>
    <dgm:cxn modelId="{74E186BD-AF13-448F-BE4F-67C4680793B7}" srcId="{642B508F-225C-4DE9-A21B-B08F4FDAEA91}" destId="{FC522D85-872F-411E-9562-1981D61318D4}" srcOrd="2" destOrd="0" parTransId="{83A806D1-0C43-4D2B-AB8B-B2003442508C}" sibTransId="{3EB60854-9C21-4D2B-BDED-0BEA651DCE28}"/>
    <dgm:cxn modelId="{B676708F-44F2-4209-9D59-6BA5B5E97486}" type="presParOf" srcId="{CFCC7DB9-96F1-481A-AF3B-3BD31BD4598D}" destId="{10A98CCE-093E-4FE8-A882-73ACD9721EDB}" srcOrd="0" destOrd="0" presId="urn:microsoft.com/office/officeart/2005/8/layout/rings+Icon"/>
    <dgm:cxn modelId="{08379399-767A-4113-82F1-C10AAD211F35}" type="presParOf" srcId="{CFCC7DB9-96F1-481A-AF3B-3BD31BD4598D}" destId="{16569AAC-93EE-4B3D-804E-561590FF45F0}" srcOrd="1" destOrd="0" presId="urn:microsoft.com/office/officeart/2005/8/layout/rings+Icon"/>
    <dgm:cxn modelId="{63857E74-1A47-4516-B54D-A49455B7962C}" type="presParOf" srcId="{CFCC7DB9-96F1-481A-AF3B-3BD31BD4598D}" destId="{56C256F1-CA51-4454-BB35-0A8EBAA70F2C}" srcOrd="2" destOrd="0" presId="urn:microsoft.com/office/officeart/2005/8/layout/rings+Icon"/>
    <dgm:cxn modelId="{77B16867-FED1-4A64-96FA-FB0380F4FCEB}" type="presParOf" srcId="{CFCC7DB9-96F1-481A-AF3B-3BD31BD4598D}" destId="{06CF2A70-9A86-405E-9EDF-44FB8F3F2CB4}" srcOrd="3" destOrd="0" presId="urn:microsoft.com/office/officeart/2005/8/layout/rings+Icon"/>
    <dgm:cxn modelId="{099C794D-44C7-40CB-8957-3119126A9FE0}" type="presParOf" srcId="{CFCC7DB9-96F1-481A-AF3B-3BD31BD4598D}" destId="{67EE47A0-7576-40FE-B93A-951CE40A3D9E}" srcOrd="4" destOrd="0" presId="urn:microsoft.com/office/officeart/2005/8/layout/rings+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A98CCE-093E-4FE8-A882-73ACD9721EDB}">
      <dsp:nvSpPr>
        <dsp:cNvPr id="0" name=""/>
        <dsp:cNvSpPr/>
      </dsp:nvSpPr>
      <dsp:spPr>
        <a:xfrm>
          <a:off x="2481036" y="614181"/>
          <a:ext cx="5803826" cy="4792575"/>
        </a:xfrm>
        <a:prstGeom prst="ellipse">
          <a:avLst/>
        </a:prstGeom>
        <a:solidFill>
          <a:schemeClr val="accent5">
            <a:lumMod val="75000"/>
            <a:alpha val="50000"/>
          </a:schemeClr>
        </a:solidFill>
        <a:ln w="12700"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US" sz="4800" kern="1200" dirty="0"/>
            <a:t>Abortion</a:t>
          </a:r>
        </a:p>
      </dsp:txBody>
      <dsp:txXfrm>
        <a:off x="3330987" y="1316037"/>
        <a:ext cx="4103924" cy="3388863"/>
      </dsp:txXfrm>
    </dsp:sp>
    <dsp:sp modelId="{16569AAC-93EE-4B3D-804E-561590FF45F0}">
      <dsp:nvSpPr>
        <dsp:cNvPr id="0" name=""/>
        <dsp:cNvSpPr/>
      </dsp:nvSpPr>
      <dsp:spPr>
        <a:xfrm>
          <a:off x="733710" y="1615351"/>
          <a:ext cx="2732894" cy="2643076"/>
        </a:xfrm>
        <a:prstGeom prst="ellipse">
          <a:avLst/>
        </a:prstGeom>
        <a:solidFill>
          <a:schemeClr val="tx1">
            <a:lumMod val="50000"/>
            <a:lumOff val="50000"/>
            <a:alpha val="50000"/>
          </a:schemeClr>
        </a:solidFill>
        <a:ln w="12700"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Invasive Tests</a:t>
          </a:r>
        </a:p>
        <a:p>
          <a:pPr marL="0" lvl="0" indent="0" algn="ctr" defTabSz="889000">
            <a:lnSpc>
              <a:spcPct val="90000"/>
            </a:lnSpc>
            <a:spcBef>
              <a:spcPct val="0"/>
            </a:spcBef>
            <a:spcAft>
              <a:spcPct val="35000"/>
            </a:spcAft>
            <a:buNone/>
          </a:pPr>
          <a:r>
            <a:rPr lang="en-US" sz="2000" kern="1200" dirty="0"/>
            <a:t>Higher risk for miscarriage</a:t>
          </a:r>
        </a:p>
      </dsp:txBody>
      <dsp:txXfrm>
        <a:off x="1133933" y="2002421"/>
        <a:ext cx="1932448" cy="1868936"/>
      </dsp:txXfrm>
    </dsp:sp>
    <dsp:sp modelId="{56C256F1-CA51-4454-BB35-0A8EBAA70F2C}">
      <dsp:nvSpPr>
        <dsp:cNvPr id="0" name=""/>
        <dsp:cNvSpPr/>
      </dsp:nvSpPr>
      <dsp:spPr>
        <a:xfrm>
          <a:off x="5934610" y="413025"/>
          <a:ext cx="2318834" cy="2160378"/>
        </a:xfrm>
        <a:prstGeom prst="ellipse">
          <a:avLst/>
        </a:prstGeom>
        <a:solidFill>
          <a:schemeClr val="accent2">
            <a:lumMod val="60000"/>
            <a:lumOff val="40000"/>
            <a:alpha val="50000"/>
          </a:schemeClr>
        </a:solidFill>
        <a:ln w="12700"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Avoid healthcare costs by aborting affected fetuses </a:t>
          </a:r>
        </a:p>
      </dsp:txBody>
      <dsp:txXfrm>
        <a:off x="6274195" y="729405"/>
        <a:ext cx="1639664" cy="1527618"/>
      </dsp:txXfrm>
    </dsp:sp>
    <dsp:sp modelId="{06CF2A70-9A86-405E-9EDF-44FB8F3F2CB4}">
      <dsp:nvSpPr>
        <dsp:cNvPr id="0" name=""/>
        <dsp:cNvSpPr/>
      </dsp:nvSpPr>
      <dsp:spPr>
        <a:xfrm>
          <a:off x="7326787" y="1425335"/>
          <a:ext cx="2888157" cy="2684170"/>
        </a:xfrm>
        <a:prstGeom prst="ellipse">
          <a:avLst/>
        </a:prstGeom>
        <a:solidFill>
          <a:schemeClr val="tx1">
            <a:lumMod val="50000"/>
            <a:lumOff val="50000"/>
            <a:alpha val="50000"/>
          </a:schemeClr>
        </a:solidFill>
        <a:ln w="12700"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Right of Autonomy</a:t>
          </a:r>
        </a:p>
      </dsp:txBody>
      <dsp:txXfrm>
        <a:off x="7749748" y="1818423"/>
        <a:ext cx="2042235" cy="1897994"/>
      </dsp:txXfrm>
    </dsp:sp>
    <dsp:sp modelId="{67EE47A0-7576-40FE-B93A-951CE40A3D9E}">
      <dsp:nvSpPr>
        <dsp:cNvPr id="0" name=""/>
        <dsp:cNvSpPr/>
      </dsp:nvSpPr>
      <dsp:spPr>
        <a:xfrm>
          <a:off x="6262675" y="3289603"/>
          <a:ext cx="2340386" cy="2317478"/>
        </a:xfrm>
        <a:prstGeom prst="ellipse">
          <a:avLst/>
        </a:prstGeom>
        <a:solidFill>
          <a:schemeClr val="accent3">
            <a:lumMod val="40000"/>
            <a:lumOff val="60000"/>
            <a:alpha val="5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endParaRPr lang="en-US" sz="1800" kern="1200" dirty="0"/>
        </a:p>
        <a:p>
          <a:pPr marL="0" lvl="0" indent="0" algn="ctr" defTabSz="800100">
            <a:lnSpc>
              <a:spcPct val="90000"/>
            </a:lnSpc>
            <a:spcBef>
              <a:spcPct val="0"/>
            </a:spcBef>
            <a:spcAft>
              <a:spcPct val="35000"/>
            </a:spcAft>
            <a:buNone/>
          </a:pPr>
          <a:r>
            <a:rPr lang="en-US" sz="1800" kern="1200" dirty="0"/>
            <a:t>Fear of having a disable child</a:t>
          </a:r>
        </a:p>
        <a:p>
          <a:pPr marL="0" lvl="0" indent="0" algn="ctr" defTabSz="800100">
            <a:lnSpc>
              <a:spcPct val="90000"/>
            </a:lnSpc>
            <a:spcBef>
              <a:spcPct val="0"/>
            </a:spcBef>
            <a:spcAft>
              <a:spcPct val="35000"/>
            </a:spcAft>
            <a:buNone/>
          </a:pPr>
          <a:r>
            <a:rPr lang="en-US" sz="1800" kern="1200" dirty="0"/>
            <a:t>- Disability perception</a:t>
          </a:r>
        </a:p>
      </dsp:txBody>
      <dsp:txXfrm>
        <a:off x="6605417" y="3628990"/>
        <a:ext cx="1654902" cy="1638704"/>
      </dsp:txXfrm>
    </dsp:sp>
  </dsp:spTree>
</dsp:drawing>
</file>

<file path=ppt/diagrams/layout1.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064118-648C-412F-89A0-73E7210E7BD5}" type="datetimeFigureOut">
              <a:rPr lang="en-US" smtClean="0"/>
              <a:t>11/13/2017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F48043-63AE-4B83-A550-3B58020E3F3A}" type="slidenum">
              <a:rPr lang="en-US" smtClean="0"/>
              <a:t>‹#›</a:t>
            </a:fld>
            <a:endParaRPr lang="en-US"/>
          </a:p>
        </p:txBody>
      </p:sp>
    </p:spTree>
    <p:extLst>
      <p:ext uri="{BB962C8B-B14F-4D97-AF65-F5344CB8AC3E}">
        <p14:creationId xmlns:p14="http://schemas.microsoft.com/office/powerpoint/2010/main" val="825258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F48043-63AE-4B83-A550-3B58020E3F3A}" type="slidenum">
              <a:rPr lang="en-US" smtClean="0"/>
              <a:t>1</a:t>
            </a:fld>
            <a:endParaRPr lang="en-US"/>
          </a:p>
        </p:txBody>
      </p:sp>
    </p:spTree>
    <p:extLst>
      <p:ext uri="{BB962C8B-B14F-4D97-AF65-F5344CB8AC3E}">
        <p14:creationId xmlns:p14="http://schemas.microsoft.com/office/powerpoint/2010/main" val="4075971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dirty="0"/>
              <a:t>Set of procedures that are performed during pregnancy on expectant mothers or on the embryo or fetus to identify genetic mutations that can cause anatomic or physiologic abnormalities. The main purpose of detecting these abnormalities is to provide enough information to the patient and the physician</a:t>
            </a:r>
            <a:r>
              <a:rPr lang="en-US" dirty="0"/>
              <a:t> so informed decisions can be made regarding pregnancy management.</a:t>
            </a:r>
          </a:p>
          <a:p>
            <a:pPr lvl="0"/>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Some conditions have an early onset and express themselves on early stages of development while other conditions have a late onset and they express later in the development and these tests recognize both.  For this reason genetic prenatal testing are performed mostly during the first and second trimester while others are performed during the third.</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are two types of genetic prenatal testing Screening  tests and diagnostic tests.</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endParaRPr lang="en-US" dirty="0"/>
          </a:p>
          <a:p>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0F48043-63AE-4B83-A550-3B58020E3F3A}" type="slidenum">
              <a:rPr lang="en-US" smtClean="0"/>
              <a:t>2</a:t>
            </a:fld>
            <a:endParaRPr lang="en-US"/>
          </a:p>
        </p:txBody>
      </p:sp>
    </p:spTree>
    <p:extLst>
      <p:ext uri="{BB962C8B-B14F-4D97-AF65-F5344CB8AC3E}">
        <p14:creationId xmlns:p14="http://schemas.microsoft.com/office/powerpoint/2010/main" val="1460871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Prenatal screening : Systematic and unsolicited testing performed to identify risk, or probability, that a particular condition exists. Screening tests are mostly routine procedures for all pregnant women, they are more affordable, they are non-invasive because the technique does not impose any risk for the mother or the unborn baby. </a:t>
            </a:r>
          </a:p>
          <a:p>
            <a:endParaRPr lang="en-US" sz="1200" kern="1200" dirty="0">
              <a:solidFill>
                <a:schemeClr val="tx1"/>
              </a:solidFill>
              <a:effectLst/>
              <a:latin typeface="+mn-lt"/>
              <a:ea typeface="+mn-ea"/>
              <a:cs typeface="+mn-cs"/>
            </a:endParaRPr>
          </a:p>
          <a:p>
            <a:pPr marL="228600" lvl="0" indent="-228600" algn="l" defTabSz="914400" rtl="0" eaLnBrk="1" latinLnBrk="0" hangingPunct="1">
              <a:lnSpc>
                <a:spcPct val="80000"/>
              </a:lnSpc>
              <a:spcBef>
                <a:spcPts val="1000"/>
              </a:spcBef>
              <a:buClr>
                <a:schemeClr val="accent2"/>
              </a:buClr>
              <a:buFont typeface="Arial" panose="020B0604020202020204" pitchFamily="34" charset="0"/>
              <a:buChar char="•"/>
            </a:pPr>
            <a:r>
              <a:rPr lang="en-US" sz="1200" kern="1200" dirty="0">
                <a:solidFill>
                  <a:schemeClr val="tx1"/>
                </a:solidFill>
                <a:effectLst/>
                <a:latin typeface="+mn-lt"/>
                <a:ea typeface="+mn-ea"/>
                <a:cs typeface="+mn-cs"/>
              </a:rPr>
              <a:t>Ultrasound is the most common and least invasive, is the visual examination of anatomical features of the developing baby </a:t>
            </a:r>
          </a:p>
          <a:p>
            <a:pPr marL="228600" lvl="0" indent="-228600" algn="l" defTabSz="914400" rtl="0" eaLnBrk="1" latinLnBrk="0" hangingPunct="1">
              <a:lnSpc>
                <a:spcPct val="80000"/>
              </a:lnSpc>
              <a:spcBef>
                <a:spcPts val="1000"/>
              </a:spcBef>
              <a:buClr>
                <a:schemeClr val="accent2"/>
              </a:buClr>
              <a:buFont typeface="Arial" panose="020B0604020202020204" pitchFamily="34" charset="0"/>
              <a:buChar char="•"/>
            </a:pPr>
            <a:r>
              <a:rPr lang="en-US" sz="1200" kern="1200" dirty="0">
                <a:solidFill>
                  <a:schemeClr val="tx1"/>
                </a:solidFill>
                <a:effectLst/>
                <a:latin typeface="+mn-lt"/>
                <a:ea typeface="+mn-ea"/>
                <a:cs typeface="+mn-cs"/>
              </a:rPr>
              <a:t>Glucose Tolerance test to screen for gestational diabetes.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Maternal Serum Alpha-Fetoprotein or MSAFT: Simple blood sample from the mother levels of Fetoprotein contained in it can identify </a:t>
            </a:r>
            <a:r>
              <a:rPr lang="en-US" sz="2400" kern="1200" dirty="0">
                <a:solidFill>
                  <a:schemeClr val="tx1">
                    <a:lumMod val="85000"/>
                    <a:lumOff val="15000"/>
                  </a:schemeClr>
                </a:solidFill>
                <a:latin typeface="+mn-lt"/>
                <a:ea typeface="+mn-ea"/>
                <a:cs typeface="+mn-cs"/>
              </a:rPr>
              <a:t>indicators</a:t>
            </a:r>
            <a:r>
              <a:rPr lang="en-US" sz="1200" kern="1200" dirty="0">
                <a:solidFill>
                  <a:schemeClr val="tx1"/>
                </a:solidFill>
                <a:effectLst/>
                <a:latin typeface="+mn-lt"/>
                <a:ea typeface="+mn-ea"/>
                <a:cs typeface="+mn-cs"/>
              </a:rPr>
              <a:t> for neural tube defect, spina bifida, down syndrome and problems with the placenta, in addition, fetoprotein serves as a tumor marker for a variety of cancers. </a:t>
            </a:r>
          </a:p>
          <a:p>
            <a:r>
              <a:rPr lang="en-US" sz="1200" kern="1200" dirty="0">
                <a:solidFill>
                  <a:schemeClr val="tx1"/>
                </a:solidFill>
                <a:effectLst/>
                <a:latin typeface="+mn-lt"/>
                <a:ea typeface="+mn-ea"/>
                <a:cs typeface="+mn-cs"/>
              </a:rPr>
              <a:t>Women who have a higher risk of having a child with certain conditions are usually offered additional screening tests.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Screening tests are considered preliminary meaning that if they come back positive, a diagnostic test will be necessary for confirmation.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Diagnosis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diagnosis process gathers additional information on a particular problem and can provide more definitive answers and either confirm or rule out genetic conditions or abnormalities.</a:t>
            </a:r>
          </a:p>
          <a:p>
            <a:endParaRPr lang="en-US"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Amniocentesis: </a:t>
            </a:r>
            <a:r>
              <a:rPr lang="en-US" sz="1200" kern="1200" dirty="0">
                <a:solidFill>
                  <a:schemeClr val="tx1"/>
                </a:solidFill>
                <a:effectLst/>
                <a:latin typeface="+mn-lt"/>
                <a:ea typeface="+mn-ea"/>
                <a:cs typeface="+mn-cs"/>
              </a:rPr>
              <a:t>Needle is inserted into the uterus to obtain a sample of the amniotic fluid</a:t>
            </a:r>
          </a:p>
          <a:p>
            <a:pPr lvl="0"/>
            <a:r>
              <a:rPr lang="en-US" sz="1200" b="1" kern="1200" dirty="0">
                <a:solidFill>
                  <a:schemeClr val="tx1"/>
                </a:solidFill>
                <a:effectLst/>
                <a:latin typeface="+mn-lt"/>
                <a:ea typeface="+mn-ea"/>
                <a:cs typeface="+mn-cs"/>
              </a:rPr>
              <a:t>Chorionic Villus Sampling (CVS) </a:t>
            </a:r>
            <a:r>
              <a:rPr lang="en-US" sz="1200" kern="1200" dirty="0">
                <a:solidFill>
                  <a:schemeClr val="tx1"/>
                </a:solidFill>
                <a:effectLst/>
                <a:latin typeface="+mn-lt"/>
                <a:ea typeface="+mn-ea"/>
                <a:cs typeface="+mn-cs"/>
              </a:rPr>
              <a:t>A tiny tissue sample is taken from the villi of the chorion, which forms the fetal part of the placenta.</a:t>
            </a:r>
          </a:p>
          <a:p>
            <a:pPr lvl="0"/>
            <a:r>
              <a:rPr lang="en-US" sz="1200" b="1" kern="1200" dirty="0">
                <a:solidFill>
                  <a:schemeClr val="tx1"/>
                </a:solidFill>
                <a:effectLst/>
                <a:latin typeface="+mn-lt"/>
                <a:ea typeface="+mn-ea"/>
                <a:cs typeface="+mn-cs"/>
              </a:rPr>
              <a:t>Percutaneous Umbilical Blood Sampling (PUBS) or </a:t>
            </a:r>
            <a:r>
              <a:rPr lang="en-US" sz="1200" b="1" kern="1200" dirty="0" err="1">
                <a:solidFill>
                  <a:schemeClr val="tx1"/>
                </a:solidFill>
                <a:effectLst/>
                <a:latin typeface="+mn-lt"/>
                <a:ea typeface="+mn-ea"/>
                <a:cs typeface="+mn-cs"/>
              </a:rPr>
              <a:t>Cordocentesis</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doctor extracts a sample of fetal </a:t>
            </a:r>
            <a:r>
              <a:rPr lang="en-US" sz="1200" b="1" kern="1200" dirty="0">
                <a:solidFill>
                  <a:schemeClr val="tx1"/>
                </a:solidFill>
                <a:effectLst/>
                <a:latin typeface="+mn-lt"/>
                <a:ea typeface="+mn-ea"/>
                <a:cs typeface="+mn-cs"/>
              </a:rPr>
              <a:t>blood</a:t>
            </a:r>
            <a:r>
              <a:rPr lang="en-US" sz="1200" kern="1200" dirty="0">
                <a:solidFill>
                  <a:schemeClr val="tx1"/>
                </a:solidFill>
                <a:effectLst/>
                <a:latin typeface="+mn-lt"/>
                <a:ea typeface="+mn-ea"/>
                <a:cs typeface="+mn-cs"/>
              </a:rPr>
              <a:t> from the vein in the </a:t>
            </a:r>
            <a:r>
              <a:rPr lang="en-US" sz="1200" b="1" kern="1200" dirty="0">
                <a:solidFill>
                  <a:schemeClr val="tx1"/>
                </a:solidFill>
                <a:effectLst/>
                <a:latin typeface="+mn-lt"/>
                <a:ea typeface="+mn-ea"/>
                <a:cs typeface="+mn-cs"/>
              </a:rPr>
              <a:t>umbilical</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cord to </a:t>
            </a:r>
            <a:r>
              <a:rPr lang="en-US" sz="1200" kern="1200" dirty="0">
                <a:solidFill>
                  <a:schemeClr val="tx1"/>
                </a:solidFill>
                <a:effectLst/>
                <a:latin typeface="+mn-lt"/>
                <a:ea typeface="+mn-ea"/>
                <a:cs typeface="+mn-cs"/>
              </a:rPr>
              <a:t>Identify chromosomal defects.</a:t>
            </a:r>
          </a:p>
          <a:p>
            <a:pPr lvl="0"/>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Diagnostic tests are more expensive and they are also invasive, resulting in higher risk for complications including miscarriage.</a:t>
            </a:r>
          </a:p>
          <a:p>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0F48043-63AE-4B83-A550-3B58020E3F3A}" type="slidenum">
              <a:rPr lang="en-US" smtClean="0"/>
              <a:t>3</a:t>
            </a:fld>
            <a:endParaRPr lang="en-US"/>
          </a:p>
        </p:txBody>
      </p:sp>
    </p:spTree>
    <p:extLst>
      <p:ext uri="{BB962C8B-B14F-4D97-AF65-F5344CB8AC3E}">
        <p14:creationId xmlns:p14="http://schemas.microsoft.com/office/powerpoint/2010/main" val="2884968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 </a:t>
            </a:r>
            <a:r>
              <a:rPr lang="en-US" dirty="0"/>
              <a:t>The main advantage of getting genetic prenatal testing is to </a:t>
            </a:r>
            <a:r>
              <a:rPr lang="en-US" b="1" dirty="0"/>
              <a:t>obtains information </a:t>
            </a:r>
            <a:r>
              <a:rPr lang="en-US" dirty="0"/>
              <a:t>about possible chromosomal abnormalities or conditions in the fetus, but this valuable information comes with a price.  All parent become pregnant with the hope of having healthy children and the possibility of a diagnosis, leaves parents with uncertainty and many questions that are very complex to answer.</a:t>
            </a: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What to do after a confirmed diagnosis? Ethical issues associated with genetic prenatal testing are the consequences of the primary choice of the patient. </a:t>
            </a:r>
          </a:p>
          <a:p>
            <a:endParaRPr lang="en-US" b="1" dirty="0"/>
          </a:p>
          <a:p>
            <a:r>
              <a:rPr lang="en-US" dirty="0"/>
              <a:t>To help women and expected parent to weigh the pros and cons of genetic tests women need to ask themselves several questions: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Do they want to know? do they need to know?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would a positive screening test result mean to them?“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In the event of a positive diagnosis, am I prepared to have a chronically ill child?</a:t>
            </a:r>
          </a:p>
          <a:p>
            <a:endParaRPr lang="en-US" dirty="0"/>
          </a:p>
          <a:p>
            <a:r>
              <a:rPr lang="en-US" dirty="0"/>
              <a:t>It’s paradoxical that the advantage of having this information available to us can also lead to several disadvantages. </a:t>
            </a:r>
          </a:p>
          <a:p>
            <a:endParaRPr lang="en-US" dirty="0"/>
          </a:p>
          <a:p>
            <a:r>
              <a:rPr lang="en-US" dirty="0"/>
              <a:t>S</a:t>
            </a:r>
            <a:r>
              <a:rPr lang="en-US" b="1" dirty="0"/>
              <a:t>creening may yields positive results</a:t>
            </a:r>
            <a:r>
              <a:rPr lang="en-US" dirty="0"/>
              <a:t>, then a woman and her partner will have to deal with this new information and choose whether or not to act on it. </a:t>
            </a:r>
          </a:p>
          <a:p>
            <a:r>
              <a:rPr lang="en-US" dirty="0"/>
              <a:t>They may follow-up by seeking out genetic counseling and undergoing prenatal diagnostic tests to more accurately detect whether the fetus actually has a genetic condition.</a:t>
            </a:r>
          </a:p>
          <a:p>
            <a:endParaRPr lang="en-US" dirty="0"/>
          </a:p>
          <a:p>
            <a:r>
              <a:rPr lang="en-US" dirty="0"/>
              <a:t>Genetic screenings can give </a:t>
            </a:r>
            <a:r>
              <a:rPr lang="en-US" b="1" dirty="0">
                <a:solidFill>
                  <a:schemeClr val="tx1"/>
                </a:solidFill>
              </a:rPr>
              <a:t>false positive results</a:t>
            </a:r>
            <a:r>
              <a:rPr lang="en-US" dirty="0"/>
              <a:t>, meaning they can be wrong and lead expectant parents to believe their unborn babies might have genetic abnormalities when they do not. There's also a chance the screening will not pick up a chromosomal abnormality when there is one. This is why pregnant women should not make hasty decisions based on positive screening result alone without getting a diagnostic test done to confirm or rule out a diagnosis.</a:t>
            </a:r>
          </a:p>
          <a:p>
            <a:endParaRPr lang="en-US" dirty="0"/>
          </a:p>
          <a:p>
            <a:r>
              <a:rPr lang="en-US" dirty="0"/>
              <a:t>Some parents may decide to end the pregnancy in certain situations.</a:t>
            </a:r>
          </a:p>
          <a:p>
            <a:r>
              <a:rPr lang="en-US" dirty="0"/>
              <a:t>Because of the complexity of making these decision,  </a:t>
            </a:r>
            <a:r>
              <a:rPr lang="en-US" b="1" dirty="0"/>
              <a:t>Genetic counseling </a:t>
            </a:r>
            <a:r>
              <a:rPr lang="en-US" dirty="0"/>
              <a:t>is crucial. </a:t>
            </a:r>
          </a:p>
          <a:p>
            <a:endParaRPr lang="en-US" dirty="0"/>
          </a:p>
          <a:p>
            <a:r>
              <a:rPr lang="en-US" dirty="0"/>
              <a:t>Genetic counseling  is the process of evaluating family history and medical records, ordering genetic tests, evaluating the results of this investigation, helping parents understand and make informed decisions about what to do next.</a:t>
            </a:r>
          </a:p>
          <a:p>
            <a:endParaRPr lang="en-US" b="1" dirty="0"/>
          </a:p>
          <a:p>
            <a:endParaRPr lang="en-US" dirty="0"/>
          </a:p>
          <a:p>
            <a:endParaRPr lang="en-US" dirty="0"/>
          </a:p>
        </p:txBody>
      </p:sp>
      <p:sp>
        <p:nvSpPr>
          <p:cNvPr id="4" name="Slide Number Placeholder 3"/>
          <p:cNvSpPr>
            <a:spLocks noGrp="1"/>
          </p:cNvSpPr>
          <p:nvPr>
            <p:ph type="sldNum" sz="quarter" idx="10"/>
          </p:nvPr>
        </p:nvSpPr>
        <p:spPr/>
        <p:txBody>
          <a:bodyPr/>
          <a:lstStyle/>
          <a:p>
            <a:fld id="{E0F48043-63AE-4B83-A550-3B58020E3F3A}" type="slidenum">
              <a:rPr lang="en-US" smtClean="0"/>
              <a:t>4</a:t>
            </a:fld>
            <a:endParaRPr lang="en-US"/>
          </a:p>
        </p:txBody>
      </p:sp>
    </p:spTree>
    <p:extLst>
      <p:ext uri="{BB962C8B-B14F-4D97-AF65-F5344CB8AC3E}">
        <p14:creationId xmlns:p14="http://schemas.microsoft.com/office/powerpoint/2010/main" val="2853557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Without a doubt, t</a:t>
            </a:r>
            <a:r>
              <a:rPr lang="en-US" sz="1200" kern="1200" dirty="0">
                <a:solidFill>
                  <a:schemeClr val="tx1"/>
                </a:solidFill>
                <a:effectLst/>
                <a:latin typeface="+mn-lt"/>
                <a:ea typeface="+mn-ea"/>
                <a:cs typeface="+mn-cs"/>
              </a:rPr>
              <a:t>he rapid technological advances in genetic prenatal testing are opening up a new era leading to many new opportunities but also leading to new ethical debates.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Many people consider invasive prenatal testing cruel and dangerous to the fetus as the procedure includes the use of objects through the uterus to pierce the womb to get sample of tissue or fluids imposing a higher risk for spontaneous miscarriage, or losing both the mother and the fetus.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Other parents do not want to know this information before the child is born. In this case, they may decide not to have follow-up diagnostic testing if a screening test result is positive. Or they may decide not to have any testing at all. There is no right or wrong answer.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The leading ethical issue and the more controversial in genetic prenatal testing </a:t>
            </a:r>
            <a:r>
              <a:rPr lang="en-US" sz="1200" b="1" kern="1200" dirty="0">
                <a:solidFill>
                  <a:schemeClr val="tx1"/>
                </a:solidFill>
                <a:effectLst/>
                <a:latin typeface="+mn-lt"/>
                <a:ea typeface="+mn-ea"/>
                <a:cs typeface="+mn-cs"/>
              </a:rPr>
              <a:t>is abortion.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There are many reason for which an expectant mother can choose to have an abortion, and whether these reasons are rational or not, the ultimate decision is absolutely personal. and depends on personal values, cultural beliefs and it may be even be influenced by social pressures.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Is abortion ethically acceptable option? The answer to this question is based on individual cultural beliefs, social pressures among people and is mostly a personal decision, this is why is so controversial.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In one hand we have people who would not get tested or won’t even think about it because of the risks that these tests involve.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On the other hand, we have people who give priority to their own rights at the time of making decisions exercising their right of </a:t>
            </a:r>
            <a:r>
              <a:rPr lang="en-US" sz="1200" b="1" kern="1200" dirty="0">
                <a:solidFill>
                  <a:schemeClr val="tx1"/>
                </a:solidFill>
                <a:effectLst/>
                <a:latin typeface="+mn-lt"/>
                <a:ea typeface="+mn-ea"/>
                <a:cs typeface="+mn-cs"/>
              </a:rPr>
              <a:t>autonomy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execution of our rights is crucial and seen as positive but regarding abortion decisions, the fact that a woman has the right to decide what happens to her own body or to decide whether she wants to bear children or not is arguable because the rights of the unborn baby are not being considered. Decisions that are made solely based in the benefit of the expectant mother are socially perceived as a feminist, immoral, and selfish.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Most parents fear to bring up such children because they are seen as a burden or because they will be a mockery in the society and thus end up in termination of the pregnancy. , The negative attitude toward people with disabilities in the society influences the number of people opting to carry out prenatal analysis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Lastly, many expectant mothers choose to have genetic prenatal testing to be certain that they are bringing a healthy child to the world.  Having a baby with abnormalities, or physically disable is expensive and they will want to avoid high healthcare costs by aborting the affected fetuses.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Are these reasons morally accepted?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E0F48043-63AE-4B83-A550-3B58020E3F3A}" type="slidenum">
              <a:rPr lang="en-US" smtClean="0"/>
              <a:t>5</a:t>
            </a:fld>
            <a:endParaRPr lang="en-US"/>
          </a:p>
        </p:txBody>
      </p:sp>
    </p:spTree>
    <p:extLst>
      <p:ext uri="{BB962C8B-B14F-4D97-AF65-F5344CB8AC3E}">
        <p14:creationId xmlns:p14="http://schemas.microsoft.com/office/powerpoint/2010/main" val="2294802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1000"/>
              </a:spcBef>
              <a:spcAft>
                <a:spcPts val="0"/>
              </a:spcAft>
              <a:buClr>
                <a:srgbClr val="9BAFB5"/>
              </a:buClr>
              <a:buSzTx/>
              <a:buFont typeface="Arial" panose="020B0604020202020204" pitchFamily="34" charset="0"/>
              <a:buNone/>
              <a:tabLst/>
              <a:defRPr/>
            </a:pPr>
            <a:r>
              <a:rPr kumimoji="0" lang="en-US" sz="1200" b="0" i="0" u="none" strike="noStrike" kern="1200" cap="none" spc="0" normalizeH="0" baseline="0" noProof="0" dirty="0">
                <a:ln>
                  <a:noFill/>
                </a:ln>
                <a:solidFill>
                  <a:srgbClr val="000000">
                    <a:lumMod val="85000"/>
                    <a:lumOff val="15000"/>
                  </a:srgbClr>
                </a:solidFill>
                <a:effectLst/>
                <a:uLnTx/>
                <a:uFillTx/>
                <a:latin typeface="Arial" panose="020B0604020202020204"/>
                <a:ea typeface="+mn-ea"/>
                <a:cs typeface="+mn-cs"/>
              </a:rPr>
              <a:t>The role of a nurse in genetic prenatal testing does not deviate far from the core ethical principles of nursing.</a:t>
            </a:r>
          </a:p>
          <a:p>
            <a:pPr marL="0" marR="0" lvl="0" indent="0" algn="l" defTabSz="914400" rtl="0" eaLnBrk="1" fontAlgn="auto" latinLnBrk="0" hangingPunct="1">
              <a:lnSpc>
                <a:spcPct val="100000"/>
              </a:lnSpc>
              <a:spcBef>
                <a:spcPts val="1000"/>
              </a:spcBef>
              <a:spcAft>
                <a:spcPts val="0"/>
              </a:spcAft>
              <a:buClr>
                <a:srgbClr val="9BAFB5"/>
              </a:buClr>
              <a:buSzTx/>
              <a:buFont typeface="Arial" panose="020B0604020202020204" pitchFamily="34" charset="0"/>
              <a:buNone/>
              <a:tabLst/>
              <a:defRPr/>
            </a:pPr>
            <a:r>
              <a:rPr lang="en-US" dirty="0"/>
              <a:t>Nurses are responsible to meet patient's needs regarding: confidentiality, the right for self-determination, advocacy, maintain competency, and collaboration.</a:t>
            </a:r>
          </a:p>
          <a:p>
            <a:pPr marL="228600" marR="0" lvl="0" indent="-228600" algn="l" defTabSz="914400" rtl="0" eaLnBrk="1" fontAlgn="auto" latinLnBrk="0" hangingPunct="1">
              <a:lnSpc>
                <a:spcPct val="100000"/>
              </a:lnSpc>
              <a:spcBef>
                <a:spcPts val="1000"/>
              </a:spcBef>
              <a:spcAft>
                <a:spcPts val="0"/>
              </a:spcAft>
              <a:buClr>
                <a:srgbClr val="9BAFB5"/>
              </a:buClr>
              <a:buSzTx/>
              <a:buFont typeface="Arial" panose="020B0604020202020204" pitchFamily="34" charset="0"/>
              <a:buChar char="•"/>
              <a:tabLst/>
              <a:defRPr/>
            </a:pPr>
            <a:endParaRPr lang="en-US" dirty="0"/>
          </a:p>
          <a:p>
            <a:pPr marL="228600" marR="0" lvl="0" indent="-228600" algn="l" defTabSz="914400" rtl="0" eaLnBrk="1" fontAlgn="auto" latinLnBrk="0" hangingPunct="1">
              <a:lnSpc>
                <a:spcPct val="100000"/>
              </a:lnSpc>
              <a:spcBef>
                <a:spcPts val="1000"/>
              </a:spcBef>
              <a:spcAft>
                <a:spcPts val="0"/>
              </a:spcAft>
              <a:buClr>
                <a:srgbClr val="9BAFB5"/>
              </a:buClr>
              <a:buSzTx/>
              <a:buFont typeface="Arial" panose="020B0604020202020204" pitchFamily="34" charset="0"/>
              <a:buChar char="•"/>
              <a:tabLst/>
              <a:defRPr/>
            </a:pPr>
            <a:r>
              <a:rPr lang="en-US" dirty="0"/>
              <a:t>Privacy and confidentiality: The right of privacy and confidentiality is one of the most important responsibilities of a nurse. Breach of privacy in genetic testing may lead to legal implications that can potentially affect the patient, the healthcare providers involved (including the nurse) as well as the institution itself.</a:t>
            </a:r>
          </a:p>
          <a:p>
            <a:pPr marL="228600" marR="0" lvl="0" indent="-228600" algn="l" defTabSz="914400" rtl="0" eaLnBrk="1" fontAlgn="auto" latinLnBrk="0" hangingPunct="1">
              <a:lnSpc>
                <a:spcPct val="100000"/>
              </a:lnSpc>
              <a:spcBef>
                <a:spcPts val="1000"/>
              </a:spcBef>
              <a:spcAft>
                <a:spcPts val="0"/>
              </a:spcAft>
              <a:buClr>
                <a:srgbClr val="9BAFB5"/>
              </a:buClr>
              <a:buSzTx/>
              <a:buFont typeface="Arial" panose="020B0604020202020204" pitchFamily="34" charset="0"/>
              <a:buChar char="•"/>
              <a:tabLst/>
              <a:defRPr/>
            </a:pPr>
            <a:endParaRPr lang="en-US" dirty="0"/>
          </a:p>
          <a:p>
            <a:pPr marL="228600" marR="0" lvl="0" indent="-228600" algn="l" defTabSz="914400" rtl="0" eaLnBrk="1" fontAlgn="auto" latinLnBrk="0" hangingPunct="1">
              <a:lnSpc>
                <a:spcPct val="100000"/>
              </a:lnSpc>
              <a:spcBef>
                <a:spcPts val="1000"/>
              </a:spcBef>
              <a:spcAft>
                <a:spcPts val="0"/>
              </a:spcAft>
              <a:buClr>
                <a:srgbClr val="9BAFB5"/>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lumMod val="85000"/>
                    <a:lumOff val="15000"/>
                  </a:srgbClr>
                </a:solidFill>
                <a:effectLst/>
                <a:uLnTx/>
                <a:uFillTx/>
                <a:latin typeface="Arial" panose="020B0604020202020204"/>
                <a:ea typeface="+mn-ea"/>
                <a:cs typeface="+mn-cs"/>
              </a:rPr>
              <a:t>Autonomy or the right to self determination : Patient has the right to make personal decisions about her own body and property. The nurse must ensure these decisions are based on personal assessment of benefits and risks associated with their particular case and recognize the uniqueness of each patient.</a:t>
            </a:r>
          </a:p>
          <a:p>
            <a:pPr marL="228600" marR="0" lvl="0" indent="-228600" algn="l" defTabSz="914400" rtl="0" eaLnBrk="1" fontAlgn="auto" latinLnBrk="0" hangingPunct="1">
              <a:lnSpc>
                <a:spcPct val="100000"/>
              </a:lnSpc>
              <a:spcBef>
                <a:spcPts val="1000"/>
              </a:spcBef>
              <a:spcAft>
                <a:spcPts val="0"/>
              </a:spcAft>
              <a:buClr>
                <a:srgbClr val="9BAFB5"/>
              </a:buClr>
              <a:buSzTx/>
              <a:buFont typeface="Arial" panose="020B0604020202020204" pitchFamily="34" charset="0"/>
              <a:buChar char="•"/>
              <a:tabLst/>
              <a:defRPr/>
            </a:pPr>
            <a:endParaRPr kumimoji="0" lang="en-US" sz="1200" b="0" i="0" u="none" strike="noStrike" kern="1200" cap="none" spc="0" normalizeH="0" baseline="0" noProof="0" dirty="0">
              <a:ln>
                <a:noFill/>
              </a:ln>
              <a:solidFill>
                <a:srgbClr val="000000">
                  <a:lumMod val="85000"/>
                  <a:lumOff val="15000"/>
                </a:srgbClr>
              </a:solidFill>
              <a:effectLst/>
              <a:uLnTx/>
              <a:uFillTx/>
              <a:latin typeface="Arial" panose="020B0604020202020204"/>
              <a:ea typeface="+mn-ea"/>
              <a:cs typeface="+mn-cs"/>
            </a:endParaRPr>
          </a:p>
          <a:p>
            <a:pPr marL="228600" marR="0" lvl="0" indent="-228600" algn="l" defTabSz="914400" rtl="0" eaLnBrk="1" fontAlgn="auto" latinLnBrk="0" hangingPunct="1">
              <a:lnSpc>
                <a:spcPct val="100000"/>
              </a:lnSpc>
              <a:spcBef>
                <a:spcPts val="1000"/>
              </a:spcBef>
              <a:spcAft>
                <a:spcPts val="0"/>
              </a:spcAft>
              <a:buClr>
                <a:srgbClr val="9BAFB5"/>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lumMod val="85000"/>
                    <a:lumOff val="15000"/>
                  </a:srgbClr>
                </a:solidFill>
                <a:effectLst/>
                <a:uLnTx/>
                <a:uFillTx/>
                <a:latin typeface="Arial" panose="020B0604020202020204"/>
                <a:ea typeface="+mn-ea"/>
                <a:cs typeface="+mn-cs"/>
              </a:rPr>
              <a:t>Beneficence/Advocacy: The nurse’s primary commitment is to the patient. It’s her responsibility to create awareness, prevent discrimination, and to ensure that moral, ethical and legal guidelines are followed.  </a:t>
            </a:r>
          </a:p>
          <a:p>
            <a:pPr marL="228600" marR="0" lvl="0" indent="-228600" algn="l" defTabSz="914400" rtl="0" eaLnBrk="1" fontAlgn="auto" latinLnBrk="0" hangingPunct="1">
              <a:lnSpc>
                <a:spcPct val="100000"/>
              </a:lnSpc>
              <a:spcBef>
                <a:spcPts val="1000"/>
              </a:spcBef>
              <a:spcAft>
                <a:spcPts val="0"/>
              </a:spcAft>
              <a:buClr>
                <a:srgbClr val="9BAFB5"/>
              </a:buClr>
              <a:buSzTx/>
              <a:buFont typeface="Arial" panose="020B0604020202020204" pitchFamily="34" charset="0"/>
              <a:buChar char="•"/>
              <a:tabLst/>
              <a:defRPr/>
            </a:pPr>
            <a:endParaRPr kumimoji="0" lang="en-US" sz="1200" b="0" i="0" u="none" strike="noStrike" kern="1200" cap="none" spc="0" normalizeH="0" baseline="0" noProof="0" dirty="0">
              <a:ln>
                <a:noFill/>
              </a:ln>
              <a:solidFill>
                <a:srgbClr val="000000">
                  <a:lumMod val="85000"/>
                  <a:lumOff val="15000"/>
                </a:srgbClr>
              </a:solidFill>
              <a:effectLst/>
              <a:uLnTx/>
              <a:uFillTx/>
              <a:latin typeface="Arial" panose="020B0604020202020204"/>
              <a:ea typeface="+mn-ea"/>
              <a:cs typeface="+mn-cs"/>
            </a:endParaRPr>
          </a:p>
          <a:p>
            <a:pPr marL="228600" marR="0" lvl="0" indent="-228600" algn="l" defTabSz="914400" rtl="0" eaLnBrk="1" fontAlgn="auto" latinLnBrk="0" hangingPunct="1">
              <a:lnSpc>
                <a:spcPct val="100000"/>
              </a:lnSpc>
              <a:spcBef>
                <a:spcPts val="1000"/>
              </a:spcBef>
              <a:spcAft>
                <a:spcPts val="0"/>
              </a:spcAft>
              <a:buClr>
                <a:srgbClr val="9BAFB5"/>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lumMod val="85000"/>
                    <a:lumOff val="15000"/>
                  </a:srgbClr>
                </a:solidFill>
                <a:effectLst/>
                <a:uLnTx/>
                <a:uFillTx/>
                <a:latin typeface="Arial" panose="020B0604020202020204"/>
                <a:ea typeface="+mn-ea"/>
                <a:cs typeface="+mn-cs"/>
              </a:rPr>
              <a:t>It’s also nurse’s responsibility to preserve and facilitate decision making and informed consent for genetic counseling. The impact of nursing on the issue is immense and  positive in various ways. Nurses help patients weighing and balancing harm and advantages related to genetic testing. This nursing intervention, allows the family will be aware of the impact of their decisions and whether to get advanced treatments.</a:t>
            </a:r>
          </a:p>
          <a:p>
            <a:pPr marL="228600" marR="0" lvl="0" indent="-228600" algn="l" defTabSz="914400" rtl="0" eaLnBrk="1" fontAlgn="auto" latinLnBrk="0" hangingPunct="1">
              <a:lnSpc>
                <a:spcPct val="100000"/>
              </a:lnSpc>
              <a:spcBef>
                <a:spcPts val="1000"/>
              </a:spcBef>
              <a:spcAft>
                <a:spcPts val="0"/>
              </a:spcAft>
              <a:buClr>
                <a:srgbClr val="9BAFB5"/>
              </a:buClr>
              <a:buSzTx/>
              <a:buFont typeface="Arial" panose="020B0604020202020204" pitchFamily="34" charset="0"/>
              <a:buChar char="•"/>
              <a:tabLst/>
              <a:defRPr/>
            </a:pPr>
            <a:endParaRPr kumimoji="0" lang="en-US" sz="1200" b="0" i="0" u="none" strike="noStrike" kern="1200" cap="none" spc="0" normalizeH="0" baseline="0" noProof="0" dirty="0">
              <a:ln>
                <a:noFill/>
              </a:ln>
              <a:solidFill>
                <a:srgbClr val="000000">
                  <a:lumMod val="85000"/>
                  <a:lumOff val="15000"/>
                </a:srgbClr>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1000"/>
              </a:spcBef>
              <a:spcAft>
                <a:spcPts val="0"/>
              </a:spcAft>
              <a:buClr>
                <a:srgbClr val="9BAFB5"/>
              </a:buClr>
              <a:buSzTx/>
              <a:buFont typeface="Arial" panose="020B0604020202020204" pitchFamily="34" charset="0"/>
              <a:buNone/>
              <a:tabLst/>
              <a:defRPr/>
            </a:pPr>
            <a:endParaRPr kumimoji="0" lang="en-US" sz="1200" b="0" i="0" u="none" strike="noStrike" kern="1200" cap="none" spc="0" normalizeH="0" baseline="0" noProof="0" dirty="0">
              <a:ln>
                <a:noFill/>
              </a:ln>
              <a:solidFill>
                <a:srgbClr val="000000">
                  <a:lumMod val="85000"/>
                  <a:lumOff val="15000"/>
                </a:srgbClr>
              </a:solidFill>
              <a:effectLst/>
              <a:uLnTx/>
              <a:uFillTx/>
              <a:latin typeface="Arial" panose="020B0604020202020204"/>
              <a:ea typeface="+mn-ea"/>
              <a:cs typeface="+mn-cs"/>
            </a:endParaRPr>
          </a:p>
          <a:p>
            <a:endParaRPr lang="en-US" dirty="0"/>
          </a:p>
        </p:txBody>
      </p:sp>
      <p:sp>
        <p:nvSpPr>
          <p:cNvPr id="4" name="Slide Number Placeholder 3"/>
          <p:cNvSpPr>
            <a:spLocks noGrp="1"/>
          </p:cNvSpPr>
          <p:nvPr>
            <p:ph type="sldNum" sz="quarter" idx="10"/>
          </p:nvPr>
        </p:nvSpPr>
        <p:spPr/>
        <p:txBody>
          <a:bodyPr/>
          <a:lstStyle/>
          <a:p>
            <a:fld id="{E0F48043-63AE-4B83-A550-3B58020E3F3A}" type="slidenum">
              <a:rPr lang="en-US" smtClean="0"/>
              <a:t>6</a:t>
            </a:fld>
            <a:endParaRPr lang="en-US"/>
          </a:p>
        </p:txBody>
      </p:sp>
    </p:spTree>
    <p:extLst>
      <p:ext uri="{BB962C8B-B14F-4D97-AF65-F5344CB8AC3E}">
        <p14:creationId xmlns:p14="http://schemas.microsoft.com/office/powerpoint/2010/main" val="4004225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Professional growth and maintenance of Competency</a:t>
            </a:r>
          </a:p>
          <a:p>
            <a:endParaRPr lang="en-US" sz="1200"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1000"/>
              </a:spcBef>
              <a:spcAft>
                <a:spcPts val="0"/>
              </a:spcAft>
              <a:buClr>
                <a:srgbClr val="9BAFB5"/>
              </a:buClr>
              <a:buSzTx/>
              <a:buFont typeface="Arial" panose="020B0604020202020204" pitchFamily="34" charset="0"/>
              <a:buChar char="•"/>
              <a:tabLst/>
              <a:defRPr/>
            </a:pPr>
            <a:r>
              <a:rPr lang="en-US" sz="1200" kern="1200" dirty="0">
                <a:solidFill>
                  <a:schemeClr val="tx1"/>
                </a:solidFill>
                <a:effectLst/>
                <a:latin typeface="+mn-lt"/>
                <a:ea typeface="+mn-ea"/>
                <a:cs typeface="+mn-cs"/>
              </a:rPr>
              <a:t>The advances in the technique of prenatal genetic testing </a:t>
            </a:r>
            <a:r>
              <a:rPr kumimoji="0" lang="en-US" sz="1200" b="0" i="0" u="none" strike="noStrike" kern="1200" cap="none" spc="0" normalizeH="0" baseline="0" noProof="0" dirty="0">
                <a:ln>
                  <a:noFill/>
                </a:ln>
                <a:solidFill>
                  <a:srgbClr val="000000">
                    <a:lumMod val="85000"/>
                    <a:lumOff val="15000"/>
                  </a:srgbClr>
                </a:solidFill>
                <a:effectLst/>
                <a:uLnTx/>
                <a:uFillTx/>
                <a:latin typeface="Arial" panose="020B0604020202020204"/>
                <a:ea typeface="+mn-ea"/>
                <a:cs typeface="+mn-cs"/>
              </a:rPr>
              <a:t>has increased the chances of survival for most newborns. Because theses test offer great benefits the number of people who undergo the newborn screening techniques has also increased., therefore, </a:t>
            </a:r>
            <a:r>
              <a:rPr lang="en-US" sz="1200" kern="1200" dirty="0">
                <a:solidFill>
                  <a:schemeClr val="tx1"/>
                </a:solidFill>
                <a:effectLst/>
                <a:latin typeface="+mn-lt"/>
                <a:ea typeface="+mn-ea"/>
                <a:cs typeface="+mn-cs"/>
              </a:rPr>
              <a:t>resulted in the need of nurses who are knowledgeable in this matter. </a:t>
            </a:r>
          </a:p>
          <a:p>
            <a:pPr marL="685800" marR="0" lvl="1" indent="-228600" algn="l" defTabSz="914400" rtl="0" eaLnBrk="1" fontAlgn="auto" latinLnBrk="0" hangingPunct="1">
              <a:lnSpc>
                <a:spcPct val="100000"/>
              </a:lnSpc>
              <a:spcBef>
                <a:spcPts val="1000"/>
              </a:spcBef>
              <a:spcAft>
                <a:spcPts val="0"/>
              </a:spcAft>
              <a:buClr>
                <a:srgbClr val="9BAFB5"/>
              </a:buClr>
              <a:buSzTx/>
              <a:buFont typeface="Arial" panose="020B0604020202020204" pitchFamily="34" charset="0"/>
              <a:buChar char="•"/>
              <a:tabLst/>
              <a:defRPr/>
            </a:pPr>
            <a:r>
              <a:rPr lang="en-US" sz="1200" kern="1200" dirty="0">
                <a:solidFill>
                  <a:schemeClr val="tx1"/>
                </a:solidFill>
                <a:effectLst/>
                <a:latin typeface="+mn-lt"/>
                <a:ea typeface="+mn-ea"/>
                <a:cs typeface="+mn-cs"/>
              </a:rPr>
              <a:t>Nurses must be competent and should be skilled to be able to educate patients, explain risks, treatments choices and treatment expectation. Achievement of competency remains a challenge for nursing  </a:t>
            </a:r>
          </a:p>
          <a:p>
            <a:endParaRPr lang="en-US" sz="1200"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1000"/>
              </a:spcBef>
              <a:spcAft>
                <a:spcPts val="0"/>
              </a:spcAft>
              <a:buClr>
                <a:srgbClr val="9BAFB5"/>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lumMod val="85000"/>
                    <a:lumOff val="15000"/>
                  </a:srgbClr>
                </a:solidFill>
                <a:effectLst/>
                <a:uLnTx/>
                <a:uFillTx/>
                <a:latin typeface="Arial" panose="020B0604020202020204"/>
                <a:ea typeface="+mn-ea"/>
                <a:cs typeface="+mn-cs"/>
              </a:rPr>
              <a:t>The nursing profession is training people through the provision of education for more about the prenatal testing. </a:t>
            </a:r>
          </a:p>
          <a:p>
            <a:pPr marL="685800" marR="0" lvl="1" indent="-228600" algn="l" defTabSz="914400" rtl="0" eaLnBrk="1" fontAlgn="auto" latinLnBrk="0" hangingPunct="1">
              <a:lnSpc>
                <a:spcPct val="100000"/>
              </a:lnSpc>
              <a:spcBef>
                <a:spcPts val="1000"/>
              </a:spcBef>
              <a:spcAft>
                <a:spcPts val="0"/>
              </a:spcAft>
              <a:buClr>
                <a:srgbClr val="9BAFB5"/>
              </a:buClr>
              <a:buSzTx/>
              <a:buFont typeface="Arial" panose="020B0604020202020204" pitchFamily="34" charset="0"/>
              <a:buChar char="•"/>
              <a:tabLst/>
              <a:defRPr/>
            </a:pPr>
            <a:r>
              <a:rPr lang="en-US" sz="1200" kern="1200" dirty="0">
                <a:solidFill>
                  <a:schemeClr val="tx1"/>
                </a:solidFill>
                <a:effectLst/>
                <a:latin typeface="+mn-lt"/>
                <a:ea typeface="+mn-ea"/>
                <a:cs typeface="+mn-cs"/>
              </a:rPr>
              <a:t>Furthermore, the American Association of Colleges of Nursing [AACN] states that the education of baccalaureate nurses prepares graduates to provide patient advocacy for patients and families facing genomic health compromise including the provision of genetic counseling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lumMod val="85000"/>
                  <a:lumOff val="15000"/>
                </a:srgbClr>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lumMod val="85000"/>
                    <a:lumOff val="15000"/>
                  </a:srgbClr>
                </a:solidFill>
                <a:effectLst/>
                <a:uLnTx/>
                <a:uFillTx/>
                <a:latin typeface="Arial" panose="020B0604020202020204"/>
                <a:ea typeface="+mn-ea"/>
                <a:cs typeface="+mn-cs"/>
              </a:rPr>
              <a:t>I</a:t>
            </a:r>
            <a:r>
              <a:rPr lang="en-US" sz="1200" kern="1200" dirty="0">
                <a:solidFill>
                  <a:schemeClr val="tx1"/>
                </a:solidFill>
                <a:effectLst/>
                <a:latin typeface="+mn-lt"/>
                <a:ea typeface="+mn-ea"/>
                <a:cs typeface="+mn-cs"/>
              </a:rPr>
              <a:t>t is imperative that nurses become competent in this subject, this will allow nurses to respond to the new requirements and necessities that the new era brings to the nursing profession.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600" dirty="0">
              <a:solidFill>
                <a:srgbClr val="474747"/>
              </a:solidFill>
              <a:latin typeface="Arial" panose="020B06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9600" dirty="0">
                <a:solidFill>
                  <a:srgbClr val="474747"/>
                </a:solidFill>
                <a:latin typeface="Arial" panose="020B0604020202020204" pitchFamily="34" charset="0"/>
                <a:cs typeface="Times New Roman" panose="02020603050405020304" pitchFamily="18" charset="0"/>
              </a:rPr>
              <a:t>Collaboration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Nurses must deliver holistic patient care and collaborate with other members of the interdisciplinary team. </a:t>
            </a:r>
            <a:r>
              <a:rPr lang="en-US" dirty="0"/>
              <a:t>“Collaboration is not just cooperation, but it is the concerted effort of individuals and groups to attain a shared goal” . </a:t>
            </a:r>
            <a:r>
              <a:rPr lang="en-US" sz="1200" dirty="0"/>
              <a:t>Nurses collaborate in various ways, in some settings, nurses function as genetic counselor, nurse specialists, or genetic advanced practice nurses.</a:t>
            </a:r>
            <a:r>
              <a:rPr lang="en-US" dirty="0"/>
              <a:t> In some settings, nurses function as genetic counselor, nurse specialists, or genetic advanced practice nurses </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E0F48043-63AE-4B83-A550-3B58020E3F3A}" type="slidenum">
              <a:rPr lang="en-US" smtClean="0"/>
              <a:t>7</a:t>
            </a:fld>
            <a:endParaRPr lang="en-US"/>
          </a:p>
        </p:txBody>
      </p:sp>
    </p:spTree>
    <p:extLst>
      <p:ext uri="{BB962C8B-B14F-4D97-AF65-F5344CB8AC3E}">
        <p14:creationId xmlns:p14="http://schemas.microsoft.com/office/powerpoint/2010/main" val="36875880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Genetic testing has become more accessible to general population and more and more parents choose to get tested which has increased the need for nursing training and competency in this field,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Nurse lack of genetic literacy </a:t>
            </a:r>
            <a:r>
              <a:rPr lang="en-US" dirty="0"/>
              <a:t> it is important that nurse educators integrate genetic and genomic content in both undergraduate and graduate nursing.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This is a really significant issue and a huge concern because without the knowledge, nurses are unable to deliver appropriate care, advocate, and meet patients’ needs putting the patients in disadvantage.</a:t>
            </a:r>
          </a:p>
          <a:p>
            <a:endParaRPr lang="en-US" dirty="0"/>
          </a:p>
        </p:txBody>
      </p:sp>
      <p:sp>
        <p:nvSpPr>
          <p:cNvPr id="4" name="Slide Number Placeholder 3"/>
          <p:cNvSpPr>
            <a:spLocks noGrp="1"/>
          </p:cNvSpPr>
          <p:nvPr>
            <p:ph type="sldNum" sz="quarter" idx="10"/>
          </p:nvPr>
        </p:nvSpPr>
        <p:spPr/>
        <p:txBody>
          <a:bodyPr/>
          <a:lstStyle/>
          <a:p>
            <a:fld id="{E0F48043-63AE-4B83-A550-3B58020E3F3A}" type="slidenum">
              <a:rPr lang="en-US" smtClean="0"/>
              <a:t>8</a:t>
            </a:fld>
            <a:endParaRPr lang="en-US"/>
          </a:p>
        </p:txBody>
      </p:sp>
    </p:spTree>
    <p:extLst>
      <p:ext uri="{BB962C8B-B14F-4D97-AF65-F5344CB8AC3E}">
        <p14:creationId xmlns:p14="http://schemas.microsoft.com/office/powerpoint/2010/main" val="17545469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E0F48043-63AE-4B83-A550-3B58020E3F3A}" type="slidenum">
              <a:rPr lang="en-US" smtClean="0"/>
              <a:t>9</a:t>
            </a:fld>
            <a:endParaRPr lang="en-US"/>
          </a:p>
        </p:txBody>
      </p:sp>
    </p:spTree>
    <p:extLst>
      <p:ext uri="{BB962C8B-B14F-4D97-AF65-F5344CB8AC3E}">
        <p14:creationId xmlns:p14="http://schemas.microsoft.com/office/powerpoint/2010/main" val="14991470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F48043-63AE-4B83-A550-3B58020E3F3A}" type="slidenum">
              <a:rPr lang="en-US" smtClean="0"/>
              <a:t>11</a:t>
            </a:fld>
            <a:endParaRPr lang="en-US"/>
          </a:p>
        </p:txBody>
      </p:sp>
    </p:spTree>
    <p:extLst>
      <p:ext uri="{BB962C8B-B14F-4D97-AF65-F5344CB8AC3E}">
        <p14:creationId xmlns:p14="http://schemas.microsoft.com/office/powerpoint/2010/main" val="14932496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417FAAFF-30E1-4D03-99E9-D1254111631B}" type="datetimeFigureOut">
              <a:rPr lang="en-US" smtClean="0"/>
              <a:t>11/13/2017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04F372-E005-4F27-8AC0-A5ADAC5B2F02}" type="slidenum">
              <a:rPr lang="en-US" smtClean="0"/>
              <a:t>‹#›</a:t>
            </a:fld>
            <a:endParaRPr lang="en-US"/>
          </a:p>
        </p:txBody>
      </p:sp>
    </p:spTree>
    <p:extLst>
      <p:ext uri="{BB962C8B-B14F-4D97-AF65-F5344CB8AC3E}">
        <p14:creationId xmlns:p14="http://schemas.microsoft.com/office/powerpoint/2010/main" val="9360883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17FAAFF-30E1-4D03-99E9-D1254111631B}" type="datetimeFigureOut">
              <a:rPr lang="en-US" smtClean="0"/>
              <a:t>11/13/2017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04F372-E005-4F27-8AC0-A5ADAC5B2F02}" type="slidenum">
              <a:rPr lang="en-US" smtClean="0"/>
              <a:t>‹#›</a:t>
            </a:fld>
            <a:endParaRPr lang="en-US"/>
          </a:p>
        </p:txBody>
      </p:sp>
    </p:spTree>
    <p:extLst>
      <p:ext uri="{BB962C8B-B14F-4D97-AF65-F5344CB8AC3E}">
        <p14:creationId xmlns:p14="http://schemas.microsoft.com/office/powerpoint/2010/main" val="14536486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6"/>
          <p:cNvSpPr>
            <a:spLocks noGrp="1"/>
          </p:cNvSpPr>
          <p:nvPr>
            <p:ph type="dt" sz="half" idx="10"/>
          </p:nvPr>
        </p:nvSpPr>
        <p:spPr/>
        <p:txBody>
          <a:bodyPr/>
          <a:lstStyle/>
          <a:p>
            <a:fld id="{417FAAFF-30E1-4D03-99E9-D1254111631B}" type="datetimeFigureOut">
              <a:rPr lang="en-US" smtClean="0"/>
              <a:t>11/13/2017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04F372-E005-4F27-8AC0-A5ADAC5B2F02}" type="slidenum">
              <a:rPr lang="en-US" smtClean="0"/>
              <a:t>‹#›</a:t>
            </a:fld>
            <a:endParaRPr lang="en-US"/>
          </a:p>
        </p:txBody>
      </p:sp>
    </p:spTree>
    <p:extLst>
      <p:ext uri="{BB962C8B-B14F-4D97-AF65-F5344CB8AC3E}">
        <p14:creationId xmlns:p14="http://schemas.microsoft.com/office/powerpoint/2010/main" val="786503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417FAAFF-30E1-4D03-99E9-D1254111631B}" type="datetimeFigureOut">
              <a:rPr lang="en-US" smtClean="0"/>
              <a:t>11/13/2017</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9F04F372-E005-4F27-8AC0-A5ADAC5B2F02}" type="slidenum">
              <a:rPr lang="en-US" smtClean="0"/>
              <a:t>‹#›</a:t>
            </a:fld>
            <a:endParaRPr lang="en-US"/>
          </a:p>
        </p:txBody>
      </p:sp>
    </p:spTree>
    <p:extLst>
      <p:ext uri="{BB962C8B-B14F-4D97-AF65-F5344CB8AC3E}">
        <p14:creationId xmlns:p14="http://schemas.microsoft.com/office/powerpoint/2010/main" val="1918100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7" name="Date Placeholder 6"/>
          <p:cNvSpPr>
            <a:spLocks noGrp="1"/>
          </p:cNvSpPr>
          <p:nvPr>
            <p:ph type="dt" sz="half" idx="10"/>
          </p:nvPr>
        </p:nvSpPr>
        <p:spPr/>
        <p:txBody>
          <a:bodyPr/>
          <a:lstStyle/>
          <a:p>
            <a:fld id="{417FAAFF-30E1-4D03-99E9-D1254111631B}" type="datetimeFigureOut">
              <a:rPr lang="en-US" smtClean="0"/>
              <a:t>11/13/2017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04F372-E005-4F27-8AC0-A5ADAC5B2F02}"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183671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17FAAFF-30E1-4D03-99E9-D1254111631B}" type="datetimeFigureOut">
              <a:rPr lang="en-US" smtClean="0"/>
              <a:t>11/13/2017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04F372-E005-4F27-8AC0-A5ADAC5B2F02}" type="slidenum">
              <a:rPr lang="en-US" smtClean="0"/>
              <a:t>‹#›</a:t>
            </a:fld>
            <a:endParaRPr lang="en-US"/>
          </a:p>
        </p:txBody>
      </p:sp>
    </p:spTree>
    <p:extLst>
      <p:ext uri="{BB962C8B-B14F-4D97-AF65-F5344CB8AC3E}">
        <p14:creationId xmlns:p14="http://schemas.microsoft.com/office/powerpoint/2010/main" val="10876182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7FAAFF-30E1-4D03-99E9-D1254111631B}" type="datetimeFigureOut">
              <a:rPr lang="en-US" smtClean="0"/>
              <a:t>11/13/2017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04F372-E005-4F27-8AC0-A5ADAC5B2F02}" type="slidenum">
              <a:rPr lang="en-US" smtClean="0"/>
              <a:t>‹#›</a:t>
            </a:fld>
            <a:endParaRPr lang="en-US"/>
          </a:p>
        </p:txBody>
      </p:sp>
    </p:spTree>
    <p:extLst>
      <p:ext uri="{BB962C8B-B14F-4D97-AF65-F5344CB8AC3E}">
        <p14:creationId xmlns:p14="http://schemas.microsoft.com/office/powerpoint/2010/main" val="3853050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Date Placeholder 8"/>
          <p:cNvSpPr>
            <a:spLocks noGrp="1"/>
          </p:cNvSpPr>
          <p:nvPr>
            <p:ph type="dt" sz="half" idx="10"/>
          </p:nvPr>
        </p:nvSpPr>
        <p:spPr/>
        <p:txBody>
          <a:bodyPr/>
          <a:lstStyle/>
          <a:p>
            <a:fld id="{417FAAFF-30E1-4D03-99E9-D1254111631B}" type="datetimeFigureOut">
              <a:rPr lang="en-US" smtClean="0"/>
              <a:t>11/13/2017</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9F04F372-E005-4F27-8AC0-A5ADAC5B2F02}" type="slidenum">
              <a:rPr lang="en-US" smtClean="0"/>
              <a:t>‹#›</a:t>
            </a:fld>
            <a:endParaRPr lang="en-US"/>
          </a:p>
        </p:txBody>
      </p:sp>
    </p:spTree>
    <p:extLst>
      <p:ext uri="{BB962C8B-B14F-4D97-AF65-F5344CB8AC3E}">
        <p14:creationId xmlns:p14="http://schemas.microsoft.com/office/powerpoint/2010/main" val="149588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417FAAFF-30E1-4D03-99E9-D1254111631B}" type="datetimeFigureOut">
              <a:rPr lang="en-US" smtClean="0"/>
              <a:t>11/13/2017</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fld id="{9F04F372-E005-4F27-8AC0-A5ADAC5B2F02}" type="slidenum">
              <a:rPr lang="en-US" smtClean="0"/>
              <a:t>‹#›</a:t>
            </a:fld>
            <a:endParaRPr lang="en-US"/>
          </a:p>
        </p:txBody>
      </p:sp>
    </p:spTree>
    <p:extLst>
      <p:ext uri="{BB962C8B-B14F-4D97-AF65-F5344CB8AC3E}">
        <p14:creationId xmlns:p14="http://schemas.microsoft.com/office/powerpoint/2010/main" val="27497925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7FAAFF-30E1-4D03-99E9-D1254111631B}" type="datetimeFigureOut">
              <a:rPr lang="en-US" smtClean="0"/>
              <a:t>11/13/2017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04F372-E005-4F27-8AC0-A5ADAC5B2F02}" type="slidenum">
              <a:rPr lang="en-US" smtClean="0"/>
              <a:t>‹#›</a:t>
            </a:fld>
            <a:endParaRPr lang="en-US"/>
          </a:p>
        </p:txBody>
      </p:sp>
    </p:spTree>
    <p:extLst>
      <p:ext uri="{BB962C8B-B14F-4D97-AF65-F5344CB8AC3E}">
        <p14:creationId xmlns:p14="http://schemas.microsoft.com/office/powerpoint/2010/main" val="1936042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7FAAFF-30E1-4D03-99E9-D1254111631B}" type="datetimeFigureOut">
              <a:rPr lang="en-US" smtClean="0"/>
              <a:t>11/13/2017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04F372-E005-4F27-8AC0-A5ADAC5B2F02}" type="slidenum">
              <a:rPr lang="en-US" smtClean="0"/>
              <a:t>‹#›</a:t>
            </a:fld>
            <a:endParaRPr lang="en-US"/>
          </a:p>
        </p:txBody>
      </p:sp>
    </p:spTree>
    <p:extLst>
      <p:ext uri="{BB962C8B-B14F-4D97-AF65-F5344CB8AC3E}">
        <p14:creationId xmlns:p14="http://schemas.microsoft.com/office/powerpoint/2010/main" val="93280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3000">
              <a:schemeClr val="accent4">
                <a:lumMod val="0"/>
                <a:lumOff val="100000"/>
              </a:schemeClr>
            </a:gs>
            <a:gs pos="100000">
              <a:schemeClr val="accent4">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417FAAFF-30E1-4D03-99E9-D1254111631B}" type="datetimeFigureOut">
              <a:rPr lang="en-US" smtClean="0"/>
              <a:t>11/13/2017</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9F04F372-E005-4F27-8AC0-A5ADAC5B2F02}" type="slidenum">
              <a:rPr lang="en-US" smtClean="0"/>
              <a:t>‹#›</a:t>
            </a:fld>
            <a:endParaRPr lang="en-US"/>
          </a:p>
        </p:txBody>
      </p:sp>
    </p:spTree>
    <p:extLst>
      <p:ext uri="{BB962C8B-B14F-4D97-AF65-F5344CB8AC3E}">
        <p14:creationId xmlns:p14="http://schemas.microsoft.com/office/powerpoint/2010/main" val="146074299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nursingworld.org/MainMenuCategories/EthicsStandards/Resources/Ethic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05FAC-DC70-4B20-858D-969AB2D433BE}"/>
              </a:ext>
            </a:extLst>
          </p:cNvPr>
          <p:cNvSpPr>
            <a:spLocks noGrp="1"/>
          </p:cNvSpPr>
          <p:nvPr>
            <p:ph type="ctrTitle"/>
          </p:nvPr>
        </p:nvSpPr>
        <p:spPr>
          <a:xfrm>
            <a:off x="802431" y="348343"/>
            <a:ext cx="10350759" cy="1056875"/>
          </a:xfrm>
          <a:solidFill>
            <a:schemeClr val="bg1"/>
          </a:solidFill>
        </p:spPr>
        <p:txBody>
          <a:bodyPr>
            <a:normAutofit/>
          </a:bodyPr>
          <a:lstStyle/>
          <a:p>
            <a:r>
              <a:rPr lang="en-US" sz="2600" dirty="0"/>
              <a:t>Genetics: ethical issues in prenatal testing</a:t>
            </a:r>
          </a:p>
        </p:txBody>
      </p:sp>
      <p:sp>
        <p:nvSpPr>
          <p:cNvPr id="3" name="Subtitle 2">
            <a:extLst>
              <a:ext uri="{FF2B5EF4-FFF2-40B4-BE49-F238E27FC236}">
                <a16:creationId xmlns:a16="http://schemas.microsoft.com/office/drawing/2014/main" id="{B538301A-59B4-44F4-B697-3B1FC266FC83}"/>
              </a:ext>
            </a:extLst>
          </p:cNvPr>
          <p:cNvSpPr>
            <a:spLocks noGrp="1"/>
          </p:cNvSpPr>
          <p:nvPr>
            <p:ph type="subTitle" idx="1"/>
          </p:nvPr>
        </p:nvSpPr>
        <p:spPr>
          <a:xfrm>
            <a:off x="5034742" y="2756647"/>
            <a:ext cx="6262194" cy="1808821"/>
          </a:xfrm>
        </p:spPr>
        <p:txBody>
          <a:bodyPr>
            <a:noAutofit/>
          </a:bodyPr>
          <a:lstStyle/>
          <a:p>
            <a:r>
              <a:rPr lang="en-US" sz="2800" dirty="0"/>
              <a:t>Professional Seminar NURS 304-DL</a:t>
            </a:r>
          </a:p>
          <a:p>
            <a:r>
              <a:rPr lang="en-US" sz="2800" dirty="0"/>
              <a:t>Paola Suazo</a:t>
            </a:r>
          </a:p>
          <a:p>
            <a:r>
              <a:rPr lang="en-US" sz="2800" dirty="0"/>
              <a:t>University of Bridgeport</a:t>
            </a:r>
          </a:p>
        </p:txBody>
      </p:sp>
      <p:pic>
        <p:nvPicPr>
          <p:cNvPr id="7" name="Picture 6">
            <a:extLst>
              <a:ext uri="{FF2B5EF4-FFF2-40B4-BE49-F238E27FC236}">
                <a16:creationId xmlns:a16="http://schemas.microsoft.com/office/drawing/2014/main" id="{975EA80B-0A91-4283-BC77-26E8C6082F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3802" y="2117582"/>
            <a:ext cx="3675486" cy="285050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29218407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6BEDC11-57BD-4A8F-A1E6-3016E8EF325D}"/>
              </a:ext>
            </a:extLst>
          </p:cNvPr>
          <p:cNvSpPr>
            <a:spLocks noGrp="1"/>
          </p:cNvSpPr>
          <p:nvPr>
            <p:ph type="title"/>
          </p:nvPr>
        </p:nvSpPr>
        <p:spPr>
          <a:xfrm>
            <a:off x="787811" y="365760"/>
            <a:ext cx="10507717" cy="986245"/>
          </a:xfrm>
        </p:spPr>
        <p:txBody>
          <a:bodyPr>
            <a:normAutofit fontScale="90000"/>
          </a:bodyPr>
          <a:lstStyle/>
          <a:p>
            <a:r>
              <a:rPr lang="en-US" dirty="0"/>
              <a:t>What is Genetic Prenatal Testing?</a:t>
            </a:r>
            <a:br>
              <a:rPr lang="en-US" dirty="0"/>
            </a:br>
            <a:endParaRPr lang="en-US" dirty="0"/>
          </a:p>
        </p:txBody>
      </p:sp>
      <p:sp>
        <p:nvSpPr>
          <p:cNvPr id="11" name="Content Placeholder 10">
            <a:extLst>
              <a:ext uri="{FF2B5EF4-FFF2-40B4-BE49-F238E27FC236}">
                <a16:creationId xmlns:a16="http://schemas.microsoft.com/office/drawing/2014/main" id="{60E3547E-8CC7-4650-AA8F-403D0011EEF9}"/>
              </a:ext>
            </a:extLst>
          </p:cNvPr>
          <p:cNvSpPr>
            <a:spLocks noGrp="1"/>
          </p:cNvSpPr>
          <p:nvPr>
            <p:ph idx="1"/>
          </p:nvPr>
        </p:nvSpPr>
        <p:spPr>
          <a:xfrm>
            <a:off x="3344805" y="1701053"/>
            <a:ext cx="7950723" cy="4226411"/>
          </a:xfrm>
          <a:noFill/>
          <a:ln>
            <a:noFill/>
          </a:ln>
        </p:spPr>
        <p:style>
          <a:lnRef idx="2">
            <a:schemeClr val="dk1"/>
          </a:lnRef>
          <a:fillRef idx="1">
            <a:schemeClr val="lt1"/>
          </a:fillRef>
          <a:effectRef idx="0">
            <a:schemeClr val="dk1"/>
          </a:effectRef>
          <a:fontRef idx="minor">
            <a:schemeClr val="dk1"/>
          </a:fontRef>
        </p:style>
        <p:txBody>
          <a:bodyPr>
            <a:normAutofit/>
          </a:bodyPr>
          <a:lstStyle/>
          <a:p>
            <a:pPr>
              <a:buFontTx/>
              <a:buChar char="-"/>
            </a:pPr>
            <a:endParaRPr lang="en-US" sz="2400" dirty="0"/>
          </a:p>
          <a:p>
            <a:pPr>
              <a:buFontTx/>
              <a:buChar char="-"/>
            </a:pPr>
            <a:r>
              <a:rPr lang="en-US" sz="2400" dirty="0"/>
              <a:t>Set of procedures that are performed during pregnancy on expectant mothers or on the embryo or fetus to identify genetic mutations that can cause anatomic or physiologic abnormalities  (Leigh Simpson, 2017).</a:t>
            </a:r>
          </a:p>
          <a:p>
            <a:pPr>
              <a:buFontTx/>
              <a:buChar char="-"/>
            </a:pPr>
            <a:r>
              <a:rPr lang="en-US" sz="2400" dirty="0"/>
              <a:t>They are usually performed during the first and second trimesters, although some are performed during the third.</a:t>
            </a:r>
          </a:p>
          <a:p>
            <a:pPr>
              <a:buFontTx/>
              <a:buChar char="-"/>
            </a:pPr>
            <a:r>
              <a:rPr lang="en-US" sz="2400" dirty="0"/>
              <a:t>Two types: Screening and Diagnostic</a:t>
            </a:r>
          </a:p>
          <a:p>
            <a:pPr lvl="1">
              <a:buFontTx/>
              <a:buChar char="-"/>
            </a:pPr>
            <a:endParaRPr lang="en-US" sz="2200" dirty="0"/>
          </a:p>
          <a:p>
            <a:pPr>
              <a:buFontTx/>
              <a:buChar char="-"/>
            </a:pPr>
            <a:endParaRPr lang="en-US" sz="2400" dirty="0"/>
          </a:p>
          <a:p>
            <a:endParaRPr lang="en-US" dirty="0"/>
          </a:p>
        </p:txBody>
      </p:sp>
      <p:pic>
        <p:nvPicPr>
          <p:cNvPr id="15" name="Content Placeholder 6">
            <a:extLst>
              <a:ext uri="{FF2B5EF4-FFF2-40B4-BE49-F238E27FC236}">
                <a16:creationId xmlns:a16="http://schemas.microsoft.com/office/drawing/2014/main" id="{BE24FFC2-1942-4DB3-9575-90F3B73020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812" y="2462348"/>
            <a:ext cx="2223175" cy="198357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3481555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D655A-0CFD-4EEF-B910-5DC8F993FB4D}"/>
              </a:ext>
            </a:extLst>
          </p:cNvPr>
          <p:cNvSpPr>
            <a:spLocks noGrp="1"/>
          </p:cNvSpPr>
          <p:nvPr>
            <p:ph type="title"/>
          </p:nvPr>
        </p:nvSpPr>
        <p:spPr>
          <a:xfrm>
            <a:off x="1035424" y="390212"/>
            <a:ext cx="10165976" cy="741812"/>
          </a:xfrm>
        </p:spPr>
        <p:txBody>
          <a:bodyPr>
            <a:normAutofit fontScale="90000"/>
          </a:bodyPr>
          <a:lstStyle/>
          <a:p>
            <a:r>
              <a:rPr lang="en-US" dirty="0"/>
              <a:t>Genetic prenatal testing</a:t>
            </a:r>
          </a:p>
        </p:txBody>
      </p:sp>
      <p:pic>
        <p:nvPicPr>
          <p:cNvPr id="4" name="Content Placeholder 3">
            <a:extLst>
              <a:ext uri="{FF2B5EF4-FFF2-40B4-BE49-F238E27FC236}">
                <a16:creationId xmlns:a16="http://schemas.microsoft.com/office/drawing/2014/main" id="{4F8C9991-AA61-4533-9CE9-9100EC200057}"/>
              </a:ext>
            </a:extLst>
          </p:cNvPr>
          <p:cNvPicPr>
            <a:picLocks noGrp="1" noChangeAspect="1"/>
          </p:cNvPicPr>
          <p:nvPr>
            <p:ph idx="1"/>
          </p:nvPr>
        </p:nvPicPr>
        <p:blipFill>
          <a:blip r:embed="rId3"/>
          <a:stretch>
            <a:fillRect/>
          </a:stretch>
        </p:blipFill>
        <p:spPr>
          <a:xfrm>
            <a:off x="710369" y="2765679"/>
            <a:ext cx="2618693" cy="2310584"/>
          </a:xfrm>
          <a:prstGeom prst="rect">
            <a:avLst/>
          </a:prstGeom>
        </p:spPr>
      </p:pic>
      <p:sp>
        <p:nvSpPr>
          <p:cNvPr id="5" name="Shape 4">
            <a:extLst>
              <a:ext uri="{FF2B5EF4-FFF2-40B4-BE49-F238E27FC236}">
                <a16:creationId xmlns:a16="http://schemas.microsoft.com/office/drawing/2014/main" id="{07390E98-0216-411D-9C58-34504D5ACF13}"/>
              </a:ext>
            </a:extLst>
          </p:cNvPr>
          <p:cNvSpPr/>
          <p:nvPr/>
        </p:nvSpPr>
        <p:spPr>
          <a:xfrm>
            <a:off x="1780854" y="3255190"/>
            <a:ext cx="3069295" cy="3069295"/>
          </a:xfrm>
          <a:prstGeom prst="leftCircularArrow">
            <a:avLst>
              <a:gd name="adj1" fmla="val 3133"/>
              <a:gd name="adj2" fmla="val 385374"/>
              <a:gd name="adj3" fmla="val 2564646"/>
              <a:gd name="adj4" fmla="val 9428251"/>
              <a:gd name="adj5" fmla="val 3655"/>
            </a:avLst>
          </a:prstGeom>
          <a:solidFill>
            <a:schemeClr val="tx1"/>
          </a:solidFill>
        </p:spPr>
        <p:style>
          <a:lnRef idx="0">
            <a:schemeClr val="accent4">
              <a:tint val="60000"/>
              <a:hueOff val="0"/>
              <a:satOff val="0"/>
              <a:lumOff val="0"/>
              <a:alphaOff val="0"/>
            </a:schemeClr>
          </a:lnRef>
          <a:fillRef idx="1">
            <a:scrgbClr r="0" g="0" b="0"/>
          </a:fillRef>
          <a:effectRef idx="0">
            <a:schemeClr val="accent4">
              <a:tint val="60000"/>
              <a:hueOff val="0"/>
              <a:satOff val="0"/>
              <a:lumOff val="0"/>
              <a:alphaOff val="0"/>
            </a:schemeClr>
          </a:effectRef>
          <a:fontRef idx="minor">
            <a:schemeClr val="lt1"/>
          </a:fontRef>
        </p:style>
      </p:sp>
      <p:grpSp>
        <p:nvGrpSpPr>
          <p:cNvPr id="6" name="Group 5">
            <a:extLst>
              <a:ext uri="{FF2B5EF4-FFF2-40B4-BE49-F238E27FC236}">
                <a16:creationId xmlns:a16="http://schemas.microsoft.com/office/drawing/2014/main" id="{5B60B7C8-DFC1-4909-960A-49A621B8775D}"/>
              </a:ext>
            </a:extLst>
          </p:cNvPr>
          <p:cNvGrpSpPr/>
          <p:nvPr/>
        </p:nvGrpSpPr>
        <p:grpSpPr>
          <a:xfrm>
            <a:off x="443910" y="4688547"/>
            <a:ext cx="1828309" cy="947822"/>
            <a:chOff x="0" y="2631466"/>
            <a:chExt cx="1828309" cy="727058"/>
          </a:xfrm>
        </p:grpSpPr>
        <p:sp>
          <p:nvSpPr>
            <p:cNvPr id="7" name="Rectangle: Rounded Corners 6">
              <a:extLst>
                <a:ext uri="{FF2B5EF4-FFF2-40B4-BE49-F238E27FC236}">
                  <a16:creationId xmlns:a16="http://schemas.microsoft.com/office/drawing/2014/main" id="{B7EBE721-2736-4F20-9AEA-72EFF9E1A7B1}"/>
                </a:ext>
              </a:extLst>
            </p:cNvPr>
            <p:cNvSpPr/>
            <p:nvPr/>
          </p:nvSpPr>
          <p:spPr>
            <a:xfrm>
              <a:off x="0" y="2631466"/>
              <a:ext cx="1828309" cy="727058"/>
            </a:xfrm>
            <a:prstGeom prst="roundRect">
              <a:avLst>
                <a:gd name="adj" fmla="val 1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8" name="Rectangle: Rounded Corners 4">
              <a:extLst>
                <a:ext uri="{FF2B5EF4-FFF2-40B4-BE49-F238E27FC236}">
                  <a16:creationId xmlns:a16="http://schemas.microsoft.com/office/drawing/2014/main" id="{DB11918B-712B-4BC0-ACD4-9FCBA76B7EE0}"/>
                </a:ext>
              </a:extLst>
            </p:cNvPr>
            <p:cNvSpPr txBox="1"/>
            <p:nvPr/>
          </p:nvSpPr>
          <p:spPr>
            <a:xfrm>
              <a:off x="0" y="2652761"/>
              <a:ext cx="1785719" cy="6844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en-US" sz="2800" kern="1200" dirty="0"/>
                <a:t>Screening</a:t>
              </a:r>
            </a:p>
            <a:p>
              <a:pPr marL="0" lvl="0" indent="0" algn="ctr" defTabSz="1244600">
                <a:lnSpc>
                  <a:spcPct val="90000"/>
                </a:lnSpc>
                <a:spcBef>
                  <a:spcPct val="0"/>
                </a:spcBef>
                <a:spcAft>
                  <a:spcPct val="35000"/>
                </a:spcAft>
                <a:buNone/>
              </a:pPr>
              <a:r>
                <a:rPr lang="en-US" sz="2100" kern="1200" dirty="0"/>
                <a:t>Non-Invasive</a:t>
              </a:r>
            </a:p>
          </p:txBody>
        </p:sp>
      </p:grpSp>
      <p:grpSp>
        <p:nvGrpSpPr>
          <p:cNvPr id="9" name="Group 8">
            <a:extLst>
              <a:ext uri="{FF2B5EF4-FFF2-40B4-BE49-F238E27FC236}">
                <a16:creationId xmlns:a16="http://schemas.microsoft.com/office/drawing/2014/main" id="{D2290CD3-D3FC-429D-BBDF-492886A73CBE}"/>
              </a:ext>
            </a:extLst>
          </p:cNvPr>
          <p:cNvGrpSpPr/>
          <p:nvPr/>
        </p:nvGrpSpPr>
        <p:grpSpPr>
          <a:xfrm>
            <a:off x="4693469" y="2992415"/>
            <a:ext cx="2590798" cy="2869064"/>
            <a:chOff x="2429903" y="1266089"/>
            <a:chExt cx="2590798" cy="2345237"/>
          </a:xfrm>
        </p:grpSpPr>
        <p:sp>
          <p:nvSpPr>
            <p:cNvPr id="10" name="Rectangle: Rounded Corners 9">
              <a:extLst>
                <a:ext uri="{FF2B5EF4-FFF2-40B4-BE49-F238E27FC236}">
                  <a16:creationId xmlns:a16="http://schemas.microsoft.com/office/drawing/2014/main" id="{FB4D4E41-3FF1-42C8-B805-FCD16A767786}"/>
                </a:ext>
              </a:extLst>
            </p:cNvPr>
            <p:cNvSpPr/>
            <p:nvPr/>
          </p:nvSpPr>
          <p:spPr>
            <a:xfrm>
              <a:off x="2429903" y="1266089"/>
              <a:ext cx="2590798" cy="2345237"/>
            </a:xfrm>
            <a:prstGeom prst="roundRect">
              <a:avLst>
                <a:gd name="adj" fmla="val 10000"/>
              </a:avLst>
            </a:prstGeom>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1" name="Rectangle: Rounded Corners 4">
              <a:extLst>
                <a:ext uri="{FF2B5EF4-FFF2-40B4-BE49-F238E27FC236}">
                  <a16:creationId xmlns:a16="http://schemas.microsoft.com/office/drawing/2014/main" id="{3216ECC5-414F-49BF-A638-68C09F4B5FC4}"/>
                </a:ext>
              </a:extLst>
            </p:cNvPr>
            <p:cNvSpPr txBox="1"/>
            <p:nvPr/>
          </p:nvSpPr>
          <p:spPr>
            <a:xfrm>
              <a:off x="2483873" y="1822610"/>
              <a:ext cx="2482858" cy="173474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8575" tIns="28575" rIns="28575" bIns="28575" numCol="1" spcCol="1270" anchor="t" anchorCtr="0">
              <a:noAutofit/>
            </a:bodyPr>
            <a:lstStyle/>
            <a:p>
              <a:pPr marL="171450" lvl="1" indent="-171450" algn="l" defTabSz="711200">
                <a:lnSpc>
                  <a:spcPct val="90000"/>
                </a:lnSpc>
                <a:spcBef>
                  <a:spcPct val="0"/>
                </a:spcBef>
                <a:spcAft>
                  <a:spcPct val="15000"/>
                </a:spcAft>
                <a:buFont typeface="Arial" panose="020B0604020202020204" pitchFamily="34" charset="0"/>
                <a:buChar char="•"/>
              </a:pPr>
              <a:r>
                <a:rPr lang="en-US" kern="1200" dirty="0">
                  <a:latin typeface="Arial" panose="020B0604020202020204"/>
                  <a:ea typeface="+mn-ea"/>
                  <a:cs typeface="+mn-cs"/>
                </a:rPr>
                <a:t>Amniocentesis</a:t>
              </a:r>
            </a:p>
            <a:p>
              <a:pPr marL="171450" lvl="1" indent="-171450" algn="l" defTabSz="711200">
                <a:lnSpc>
                  <a:spcPct val="90000"/>
                </a:lnSpc>
                <a:spcBef>
                  <a:spcPct val="0"/>
                </a:spcBef>
                <a:spcAft>
                  <a:spcPct val="15000"/>
                </a:spcAft>
                <a:buChar char="•"/>
              </a:pPr>
              <a:r>
                <a:rPr lang="en-US" sz="1600" kern="1200" dirty="0"/>
                <a:t>Chorionic Villus Sampling (CVS)</a:t>
              </a:r>
            </a:p>
            <a:p>
              <a:pPr marL="171450" lvl="1" indent="-171450" algn="l" defTabSz="711200">
                <a:lnSpc>
                  <a:spcPct val="90000"/>
                </a:lnSpc>
                <a:spcBef>
                  <a:spcPct val="0"/>
                </a:spcBef>
                <a:spcAft>
                  <a:spcPct val="15000"/>
                </a:spcAft>
                <a:buChar char="•"/>
              </a:pPr>
              <a:r>
                <a:rPr lang="en-US" sz="1600" kern="1200" dirty="0"/>
                <a:t>Percutaneous Umbilical Blood Sampling (PUBS) or </a:t>
              </a:r>
              <a:r>
                <a:rPr lang="en-US" sz="1600" kern="1200" dirty="0" err="1"/>
                <a:t>Cordocentesis</a:t>
              </a:r>
              <a:endParaRPr lang="en-US" sz="1600" kern="1200" dirty="0"/>
            </a:p>
          </p:txBody>
        </p:sp>
      </p:grpSp>
      <p:grpSp>
        <p:nvGrpSpPr>
          <p:cNvPr id="12" name="Group 11">
            <a:extLst>
              <a:ext uri="{FF2B5EF4-FFF2-40B4-BE49-F238E27FC236}">
                <a16:creationId xmlns:a16="http://schemas.microsoft.com/office/drawing/2014/main" id="{2E25890E-9B51-4620-B8F6-F01AE27FDE7D}"/>
              </a:ext>
            </a:extLst>
          </p:cNvPr>
          <p:cNvGrpSpPr/>
          <p:nvPr/>
        </p:nvGrpSpPr>
        <p:grpSpPr>
          <a:xfrm>
            <a:off x="3977026" y="2615840"/>
            <a:ext cx="1854212" cy="959025"/>
            <a:chOff x="3373511" y="755512"/>
            <a:chExt cx="1854212" cy="959025"/>
          </a:xfrm>
        </p:grpSpPr>
        <p:sp>
          <p:nvSpPr>
            <p:cNvPr id="13" name="Rectangle: Rounded Corners 12">
              <a:extLst>
                <a:ext uri="{FF2B5EF4-FFF2-40B4-BE49-F238E27FC236}">
                  <a16:creationId xmlns:a16="http://schemas.microsoft.com/office/drawing/2014/main" id="{776F5FFB-7E54-4FF0-B421-4E3F9D8A48A5}"/>
                </a:ext>
              </a:extLst>
            </p:cNvPr>
            <p:cNvSpPr/>
            <p:nvPr/>
          </p:nvSpPr>
          <p:spPr>
            <a:xfrm>
              <a:off x="3373511" y="755512"/>
              <a:ext cx="1854212" cy="926012"/>
            </a:xfrm>
            <a:prstGeom prst="roundRect">
              <a:avLst>
                <a:gd name="adj" fmla="val 1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4" name="Rectangle: Rounded Corners 4">
              <a:extLst>
                <a:ext uri="{FF2B5EF4-FFF2-40B4-BE49-F238E27FC236}">
                  <a16:creationId xmlns:a16="http://schemas.microsoft.com/office/drawing/2014/main" id="{E8A9E85F-8133-43CC-A508-443D3483CDAA}"/>
                </a:ext>
              </a:extLst>
            </p:cNvPr>
            <p:cNvSpPr txBox="1"/>
            <p:nvPr/>
          </p:nvSpPr>
          <p:spPr>
            <a:xfrm>
              <a:off x="3373511" y="842769"/>
              <a:ext cx="1799968" cy="8717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1435" tIns="34290" rIns="51435" bIns="34290"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Arial" panose="020B0604020202020204"/>
                  <a:ea typeface="+mn-ea"/>
                  <a:cs typeface="+mn-cs"/>
                </a:rPr>
                <a:t>Diagnosis</a:t>
              </a:r>
            </a:p>
            <a:p>
              <a:pPr marL="0" lvl="0" indent="0" algn="ctr" defTabSz="1200150">
                <a:lnSpc>
                  <a:spcPct val="90000"/>
                </a:lnSpc>
                <a:spcBef>
                  <a:spcPct val="0"/>
                </a:spcBef>
                <a:spcAft>
                  <a:spcPct val="35000"/>
                </a:spcAft>
                <a:buNone/>
              </a:pPr>
              <a:r>
                <a:rPr lang="en-US" sz="2000" kern="1200" dirty="0">
                  <a:latin typeface="Arial" panose="020B0604020202020204"/>
                  <a:ea typeface="+mn-ea"/>
                  <a:cs typeface="+mn-cs"/>
                </a:rPr>
                <a:t>Invasive</a:t>
              </a:r>
            </a:p>
          </p:txBody>
        </p:sp>
      </p:grpSp>
      <p:sp>
        <p:nvSpPr>
          <p:cNvPr id="19" name="Rectangle: Rounded Corners 18">
            <a:extLst>
              <a:ext uri="{FF2B5EF4-FFF2-40B4-BE49-F238E27FC236}">
                <a16:creationId xmlns:a16="http://schemas.microsoft.com/office/drawing/2014/main" id="{D52DE56F-23E0-47E0-94BE-E9FE7F7D4115}"/>
              </a:ext>
            </a:extLst>
          </p:cNvPr>
          <p:cNvSpPr/>
          <p:nvPr/>
        </p:nvSpPr>
        <p:spPr>
          <a:xfrm>
            <a:off x="8344557" y="2799264"/>
            <a:ext cx="2702407" cy="1125259"/>
          </a:xfrm>
          <a:prstGeom prst="roundRect">
            <a:avLst>
              <a:gd name="adj" fmla="val 10000"/>
            </a:avLst>
          </a:prstGeom>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dirty="0"/>
          </a:p>
          <a:p>
            <a:pPr marL="285750" indent="-285750">
              <a:buFont typeface="Arial" panose="020B0604020202020204" pitchFamily="34" charset="0"/>
              <a:buChar char="•"/>
            </a:pPr>
            <a:r>
              <a:rPr lang="en-US" sz="2000" dirty="0"/>
              <a:t>Decision making</a:t>
            </a:r>
          </a:p>
        </p:txBody>
      </p:sp>
      <p:sp>
        <p:nvSpPr>
          <p:cNvPr id="21" name="Arrow: Circular 20">
            <a:extLst>
              <a:ext uri="{FF2B5EF4-FFF2-40B4-BE49-F238E27FC236}">
                <a16:creationId xmlns:a16="http://schemas.microsoft.com/office/drawing/2014/main" id="{5EFCB4A3-353B-4448-A19C-9DAF4D45F102}"/>
              </a:ext>
            </a:extLst>
          </p:cNvPr>
          <p:cNvSpPr/>
          <p:nvPr/>
        </p:nvSpPr>
        <p:spPr>
          <a:xfrm>
            <a:off x="5566592" y="1832402"/>
            <a:ext cx="3326239" cy="3326239"/>
          </a:xfrm>
          <a:prstGeom prst="circularArrow">
            <a:avLst>
              <a:gd name="adj1" fmla="val 3495"/>
              <a:gd name="adj2" fmla="val 433626"/>
              <a:gd name="adj3" fmla="val 19367024"/>
              <a:gd name="adj4" fmla="val 11952776"/>
              <a:gd name="adj5" fmla="val 4078"/>
            </a:avLst>
          </a:prstGeom>
          <a:solidFill>
            <a:schemeClr val="tx1"/>
          </a:solidFill>
        </p:spPr>
        <p:style>
          <a:lnRef idx="0">
            <a:schemeClr val="accent4">
              <a:tint val="60000"/>
              <a:hueOff val="0"/>
              <a:satOff val="0"/>
              <a:lumOff val="0"/>
              <a:alphaOff val="0"/>
            </a:schemeClr>
          </a:lnRef>
          <a:fillRef idx="1">
            <a:schemeClr val="accent4">
              <a:tint val="60000"/>
              <a:hueOff val="0"/>
              <a:satOff val="0"/>
              <a:lumOff val="0"/>
              <a:alphaOff val="0"/>
            </a:schemeClr>
          </a:fillRef>
          <a:effectRef idx="0">
            <a:schemeClr val="accent4">
              <a:tint val="60000"/>
              <a:hueOff val="0"/>
              <a:satOff val="0"/>
              <a:lumOff val="0"/>
              <a:alphaOff val="0"/>
            </a:schemeClr>
          </a:effectRef>
          <a:fontRef idx="minor">
            <a:schemeClr val="lt1"/>
          </a:fontRef>
        </p:style>
      </p:sp>
      <p:pic>
        <p:nvPicPr>
          <p:cNvPr id="23" name="Picture 22">
            <a:extLst>
              <a:ext uri="{FF2B5EF4-FFF2-40B4-BE49-F238E27FC236}">
                <a16:creationId xmlns:a16="http://schemas.microsoft.com/office/drawing/2014/main" id="{C9F5261D-7ECA-4A5F-8DA9-2BE6348698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34636" y="3667392"/>
            <a:ext cx="2030190" cy="2493671"/>
          </a:xfrm>
          <a:prstGeom prst="ellipse">
            <a:avLst/>
          </a:prstGeom>
          <a:ln>
            <a:noFill/>
          </a:ln>
          <a:effectLst>
            <a:softEdge rad="112500"/>
          </a:effectLst>
        </p:spPr>
      </p:pic>
    </p:spTree>
    <p:extLst>
      <p:ext uri="{BB962C8B-B14F-4D97-AF65-F5344CB8AC3E}">
        <p14:creationId xmlns:p14="http://schemas.microsoft.com/office/powerpoint/2010/main" val="1114539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0809A-0141-40E7-9B0F-AA9A617F8492}"/>
              </a:ext>
            </a:extLst>
          </p:cNvPr>
          <p:cNvSpPr>
            <a:spLocks noGrp="1"/>
          </p:cNvSpPr>
          <p:nvPr>
            <p:ph type="title"/>
          </p:nvPr>
        </p:nvSpPr>
        <p:spPr>
          <a:xfrm>
            <a:off x="847165" y="238551"/>
            <a:ext cx="10394575" cy="729637"/>
          </a:xfrm>
        </p:spPr>
        <p:txBody>
          <a:bodyPr>
            <a:normAutofit fontScale="90000"/>
          </a:bodyPr>
          <a:lstStyle/>
          <a:p>
            <a:r>
              <a:rPr lang="en-US" dirty="0"/>
              <a:t>Genetic Prenatal Testing: pros and cons</a:t>
            </a:r>
          </a:p>
        </p:txBody>
      </p:sp>
      <p:sp>
        <p:nvSpPr>
          <p:cNvPr id="18" name="TextBox 17">
            <a:extLst>
              <a:ext uri="{FF2B5EF4-FFF2-40B4-BE49-F238E27FC236}">
                <a16:creationId xmlns:a16="http://schemas.microsoft.com/office/drawing/2014/main" id="{63DC7B02-DD17-459C-8F87-8345DB4E7D23}"/>
              </a:ext>
            </a:extLst>
          </p:cNvPr>
          <p:cNvSpPr txBox="1"/>
          <p:nvPr/>
        </p:nvSpPr>
        <p:spPr>
          <a:xfrm>
            <a:off x="9230979" y="1699454"/>
            <a:ext cx="3039035" cy="646331"/>
          </a:xfrm>
          <a:prstGeom prst="rect">
            <a:avLst/>
          </a:prstGeom>
          <a:noFill/>
        </p:spPr>
        <p:txBody>
          <a:bodyPr wrap="square" rtlCol="0">
            <a:spAutoFit/>
          </a:bodyPr>
          <a:lstStyle/>
          <a:p>
            <a:pPr algn="ctr"/>
            <a:endParaRPr lang="en-US" dirty="0"/>
          </a:p>
          <a:p>
            <a:endParaRPr lang="en-US" dirty="0"/>
          </a:p>
        </p:txBody>
      </p:sp>
      <p:pic>
        <p:nvPicPr>
          <p:cNvPr id="23" name="Picture 22">
            <a:extLst>
              <a:ext uri="{FF2B5EF4-FFF2-40B4-BE49-F238E27FC236}">
                <a16:creationId xmlns:a16="http://schemas.microsoft.com/office/drawing/2014/main" id="{006E3E6E-DDAC-4516-B646-B46F4F02D9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0914" y="2271099"/>
            <a:ext cx="3365125" cy="4218080"/>
          </a:xfrm>
          <a:prstGeom prst="rect">
            <a:avLst/>
          </a:prstGeom>
        </p:spPr>
      </p:pic>
      <p:pic>
        <p:nvPicPr>
          <p:cNvPr id="24" name="Picture 23">
            <a:extLst>
              <a:ext uri="{FF2B5EF4-FFF2-40B4-BE49-F238E27FC236}">
                <a16:creationId xmlns:a16="http://schemas.microsoft.com/office/drawing/2014/main" id="{6EE092D1-9DD6-4B98-9765-877030FCE3E9}"/>
              </a:ext>
            </a:extLst>
          </p:cNvPr>
          <p:cNvPicPr>
            <a:picLocks noChangeAspect="1"/>
          </p:cNvPicPr>
          <p:nvPr/>
        </p:nvPicPr>
        <p:blipFill>
          <a:blip r:embed="rId4"/>
          <a:stretch>
            <a:fillRect/>
          </a:stretch>
        </p:blipFill>
        <p:spPr>
          <a:xfrm>
            <a:off x="5442857" y="1263437"/>
            <a:ext cx="1548257" cy="920576"/>
          </a:xfrm>
          <a:prstGeom prst="rect">
            <a:avLst/>
          </a:prstGeom>
        </p:spPr>
      </p:pic>
      <p:sp>
        <p:nvSpPr>
          <p:cNvPr id="25" name="Thought Bubble: Cloud 24">
            <a:extLst>
              <a:ext uri="{FF2B5EF4-FFF2-40B4-BE49-F238E27FC236}">
                <a16:creationId xmlns:a16="http://schemas.microsoft.com/office/drawing/2014/main" id="{697A674B-582F-44D7-8A0A-7EAC0161123C}"/>
              </a:ext>
            </a:extLst>
          </p:cNvPr>
          <p:cNvSpPr/>
          <p:nvPr/>
        </p:nvSpPr>
        <p:spPr>
          <a:xfrm>
            <a:off x="8260820" y="4482800"/>
            <a:ext cx="2980920" cy="1676593"/>
          </a:xfrm>
          <a:prstGeom prst="cloudCallou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a:p>
            <a:pPr algn="ctr"/>
            <a:r>
              <a:rPr lang="en-US" b="1" dirty="0">
                <a:solidFill>
                  <a:schemeClr val="tx1"/>
                </a:solidFill>
              </a:rPr>
              <a:t>What a positive result will mean to me?</a:t>
            </a:r>
          </a:p>
        </p:txBody>
      </p:sp>
      <p:sp>
        <p:nvSpPr>
          <p:cNvPr id="26" name="Thought Bubble: Cloud 25">
            <a:extLst>
              <a:ext uri="{FF2B5EF4-FFF2-40B4-BE49-F238E27FC236}">
                <a16:creationId xmlns:a16="http://schemas.microsoft.com/office/drawing/2014/main" id="{703BD790-758E-499A-A136-0BDA9C95BB4F}"/>
              </a:ext>
            </a:extLst>
          </p:cNvPr>
          <p:cNvSpPr/>
          <p:nvPr/>
        </p:nvSpPr>
        <p:spPr>
          <a:xfrm>
            <a:off x="2320311" y="1296764"/>
            <a:ext cx="1912381" cy="1315695"/>
          </a:xfrm>
          <a:prstGeom prst="cloudCallout">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Do I want to know?</a:t>
            </a:r>
          </a:p>
        </p:txBody>
      </p:sp>
      <p:sp>
        <p:nvSpPr>
          <p:cNvPr id="28" name="Thought Bubble: Cloud 27">
            <a:extLst>
              <a:ext uri="{FF2B5EF4-FFF2-40B4-BE49-F238E27FC236}">
                <a16:creationId xmlns:a16="http://schemas.microsoft.com/office/drawing/2014/main" id="{4DA8D840-4089-4510-AAF2-997AF681BCE7}"/>
              </a:ext>
            </a:extLst>
          </p:cNvPr>
          <p:cNvSpPr/>
          <p:nvPr/>
        </p:nvSpPr>
        <p:spPr>
          <a:xfrm>
            <a:off x="7707250" y="1437905"/>
            <a:ext cx="2525321" cy="1404576"/>
          </a:xfrm>
          <a:prstGeom prst="cloudCallou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False Positives</a:t>
            </a:r>
          </a:p>
        </p:txBody>
      </p:sp>
      <p:sp>
        <p:nvSpPr>
          <p:cNvPr id="29" name="Thought Bubble: Cloud 28">
            <a:extLst>
              <a:ext uri="{FF2B5EF4-FFF2-40B4-BE49-F238E27FC236}">
                <a16:creationId xmlns:a16="http://schemas.microsoft.com/office/drawing/2014/main" id="{15A244FC-9A73-42CB-B097-B3E7672F77F9}"/>
              </a:ext>
            </a:extLst>
          </p:cNvPr>
          <p:cNvSpPr/>
          <p:nvPr/>
        </p:nvSpPr>
        <p:spPr>
          <a:xfrm>
            <a:off x="94006" y="3156516"/>
            <a:ext cx="2844131" cy="1445989"/>
          </a:xfrm>
          <a:prstGeom prst="cloudCallou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Do I need to know?</a:t>
            </a:r>
          </a:p>
        </p:txBody>
      </p:sp>
      <p:sp>
        <p:nvSpPr>
          <p:cNvPr id="30" name="Thought Bubble: Cloud 29">
            <a:extLst>
              <a:ext uri="{FF2B5EF4-FFF2-40B4-BE49-F238E27FC236}">
                <a16:creationId xmlns:a16="http://schemas.microsoft.com/office/drawing/2014/main" id="{14672AA8-DF59-4DED-AE2F-461136088E08}"/>
              </a:ext>
            </a:extLst>
          </p:cNvPr>
          <p:cNvSpPr/>
          <p:nvPr/>
        </p:nvSpPr>
        <p:spPr>
          <a:xfrm>
            <a:off x="9230979" y="2772035"/>
            <a:ext cx="2433644" cy="1320800"/>
          </a:xfrm>
          <a:prstGeom prst="cloudCallout">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False Negatives</a:t>
            </a:r>
          </a:p>
        </p:txBody>
      </p:sp>
      <p:sp>
        <p:nvSpPr>
          <p:cNvPr id="31" name="Thought Bubble: Cloud 30">
            <a:extLst>
              <a:ext uri="{FF2B5EF4-FFF2-40B4-BE49-F238E27FC236}">
                <a16:creationId xmlns:a16="http://schemas.microsoft.com/office/drawing/2014/main" id="{CD8F44A1-B7E6-40F5-A0BC-B9EEC2F0EC41}"/>
              </a:ext>
            </a:extLst>
          </p:cNvPr>
          <p:cNvSpPr/>
          <p:nvPr/>
        </p:nvSpPr>
        <p:spPr>
          <a:xfrm>
            <a:off x="1865085" y="4602506"/>
            <a:ext cx="1925760" cy="1377700"/>
          </a:xfrm>
          <a:prstGeom prst="cloudCallout">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Am I prepared to know?</a:t>
            </a:r>
          </a:p>
        </p:txBody>
      </p:sp>
    </p:spTree>
    <p:extLst>
      <p:ext uri="{BB962C8B-B14F-4D97-AF65-F5344CB8AC3E}">
        <p14:creationId xmlns:p14="http://schemas.microsoft.com/office/powerpoint/2010/main" val="27614718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95D9858F-1B76-4D24-B39D-AA58E8C86BB0}"/>
              </a:ext>
            </a:extLst>
          </p:cNvPr>
          <p:cNvGraphicFramePr/>
          <p:nvPr>
            <p:extLst>
              <p:ext uri="{D42A27DB-BD31-4B8C-83A1-F6EECF244321}">
                <p14:modId xmlns:p14="http://schemas.microsoft.com/office/powerpoint/2010/main" val="2029193068"/>
              </p:ext>
            </p:extLst>
          </p:nvPr>
        </p:nvGraphicFramePr>
        <p:xfrm>
          <a:off x="799562" y="783770"/>
          <a:ext cx="10592876" cy="59508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a:extLst>
              <a:ext uri="{FF2B5EF4-FFF2-40B4-BE49-F238E27FC236}">
                <a16:creationId xmlns:a16="http://schemas.microsoft.com/office/drawing/2014/main" id="{E4E41A05-464C-4903-BB57-FE4593F64E98}"/>
              </a:ext>
            </a:extLst>
          </p:cNvPr>
          <p:cNvSpPr txBox="1">
            <a:spLocks/>
          </p:cNvSpPr>
          <p:nvPr/>
        </p:nvSpPr>
        <p:spPr>
          <a:xfrm>
            <a:off x="1021976" y="467151"/>
            <a:ext cx="10239936" cy="853649"/>
          </a:xfrm>
          <a:prstGeom prst="rect">
            <a:avLst/>
          </a:prstGeom>
        </p:spPr>
        <p:txBody>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endParaRPr lang="en-US" dirty="0"/>
          </a:p>
        </p:txBody>
      </p:sp>
      <p:pic>
        <p:nvPicPr>
          <p:cNvPr id="4" name="Picture 3">
            <a:extLst>
              <a:ext uri="{FF2B5EF4-FFF2-40B4-BE49-F238E27FC236}">
                <a16:creationId xmlns:a16="http://schemas.microsoft.com/office/drawing/2014/main" id="{A03C7E09-D6D0-4CCB-8675-6FED6489DCF3}"/>
              </a:ext>
            </a:extLst>
          </p:cNvPr>
          <p:cNvPicPr>
            <a:picLocks noChangeAspect="1"/>
          </p:cNvPicPr>
          <p:nvPr/>
        </p:nvPicPr>
        <p:blipFill>
          <a:blip r:embed="rId8"/>
          <a:stretch>
            <a:fillRect/>
          </a:stretch>
        </p:blipFill>
        <p:spPr>
          <a:xfrm>
            <a:off x="606076" y="223357"/>
            <a:ext cx="10979848" cy="973431"/>
          </a:xfrm>
          <a:prstGeom prst="rect">
            <a:avLst/>
          </a:prstGeom>
        </p:spPr>
      </p:pic>
    </p:spTree>
    <p:extLst>
      <p:ext uri="{BB962C8B-B14F-4D97-AF65-F5344CB8AC3E}">
        <p14:creationId xmlns:p14="http://schemas.microsoft.com/office/powerpoint/2010/main" val="3906782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29A9F16D-1429-462D-B722-6825E5069FE5}"/>
              </a:ext>
            </a:extLst>
          </p:cNvPr>
          <p:cNvSpPr>
            <a:spLocks noGrp="1"/>
          </p:cNvSpPr>
          <p:nvPr>
            <p:ph idx="1"/>
          </p:nvPr>
        </p:nvSpPr>
        <p:spPr>
          <a:xfrm>
            <a:off x="692525" y="1640541"/>
            <a:ext cx="10724027" cy="4975412"/>
          </a:xfrm>
          <a:noFill/>
          <a:ln>
            <a:noFill/>
          </a:ln>
        </p:spPr>
        <p:style>
          <a:lnRef idx="2">
            <a:schemeClr val="dk1"/>
          </a:lnRef>
          <a:fillRef idx="1">
            <a:schemeClr val="lt1"/>
          </a:fillRef>
          <a:effectRef idx="0">
            <a:schemeClr val="dk1"/>
          </a:effectRef>
          <a:fontRef idx="minor">
            <a:schemeClr val="dk1"/>
          </a:fontRef>
        </p:style>
        <p:txBody>
          <a:bodyPr>
            <a:normAutofit fontScale="25000" lnSpcReduction="20000"/>
          </a:bodyPr>
          <a:lstStyle/>
          <a:p>
            <a:pPr marL="457200" lvl="2" indent="0">
              <a:buNone/>
            </a:pPr>
            <a:endParaRPr lang="en-US" sz="10400" b="1" dirty="0"/>
          </a:p>
          <a:p>
            <a:pPr marL="228600" lvl="2"/>
            <a:r>
              <a:rPr lang="en-US" sz="9600" dirty="0"/>
              <a:t>Privacy and Confidentiality: “The nurse safeguards the patient's right to privacy”.</a:t>
            </a:r>
          </a:p>
          <a:p>
            <a:r>
              <a:rPr lang="en-US" sz="9600" dirty="0"/>
              <a:t>Right to Self-determination: Self determination and autonomy is related to respect for human dignity.</a:t>
            </a:r>
          </a:p>
          <a:p>
            <a:pPr lvl="3"/>
            <a:r>
              <a:rPr lang="en-US" sz="9600" dirty="0"/>
              <a:t>Recognize uniqueness of patients</a:t>
            </a:r>
          </a:p>
          <a:p>
            <a:r>
              <a:rPr lang="en-US" sz="9600" dirty="0"/>
              <a:t>Beneficence: Advocacy</a:t>
            </a:r>
          </a:p>
          <a:p>
            <a:pPr lvl="1"/>
            <a:r>
              <a:rPr lang="en-US" sz="9600" dirty="0"/>
              <a:t>	Prevent discrimination, and ensure that moral, ethical and legal 	guidelines are followed. </a:t>
            </a:r>
          </a:p>
          <a:p>
            <a:pPr lvl="3"/>
            <a:r>
              <a:rPr lang="en-US" sz="9600" dirty="0"/>
              <a:t>Help patients to make informed decisions, informed consent, preservation of values.</a:t>
            </a:r>
            <a:endParaRPr lang="en-US" sz="7200" dirty="0"/>
          </a:p>
          <a:p>
            <a:pPr marL="685800" lvl="3" indent="0" algn="r">
              <a:buNone/>
            </a:pPr>
            <a:endParaRPr lang="en-US" sz="7200" dirty="0"/>
          </a:p>
          <a:p>
            <a:pPr marL="685800" lvl="3" indent="0" algn="r">
              <a:buNone/>
            </a:pPr>
            <a:r>
              <a:rPr lang="en-US" sz="7200" dirty="0"/>
              <a:t>(</a:t>
            </a:r>
            <a:r>
              <a:rPr lang="en-US" sz="7200" dirty="0" err="1"/>
              <a:t>Duggas</a:t>
            </a:r>
            <a:r>
              <a:rPr lang="en-US" sz="7200" dirty="0"/>
              <a:t>, 2005)</a:t>
            </a:r>
            <a:r>
              <a:rPr lang="en-US" sz="9600" dirty="0"/>
              <a:t>.</a:t>
            </a:r>
          </a:p>
          <a:p>
            <a:pPr lvl="3"/>
            <a:endParaRPr lang="en-US" sz="9600" dirty="0"/>
          </a:p>
          <a:p>
            <a:pPr lvl="1"/>
            <a:endParaRPr lang="en-US" sz="9600" dirty="0"/>
          </a:p>
          <a:p>
            <a:endParaRPr lang="en-US" sz="9600" dirty="0"/>
          </a:p>
          <a:p>
            <a:endParaRPr lang="en-US" dirty="0"/>
          </a:p>
        </p:txBody>
      </p:sp>
      <p:pic>
        <p:nvPicPr>
          <p:cNvPr id="4" name="Picture 3">
            <a:extLst>
              <a:ext uri="{FF2B5EF4-FFF2-40B4-BE49-F238E27FC236}">
                <a16:creationId xmlns:a16="http://schemas.microsoft.com/office/drawing/2014/main" id="{041BFCA8-D22F-4233-AE96-4E895D57CD74}"/>
              </a:ext>
            </a:extLst>
          </p:cNvPr>
          <p:cNvPicPr>
            <a:picLocks noChangeAspect="1"/>
          </p:cNvPicPr>
          <p:nvPr/>
        </p:nvPicPr>
        <p:blipFill>
          <a:blip r:embed="rId3"/>
          <a:stretch>
            <a:fillRect/>
          </a:stretch>
        </p:blipFill>
        <p:spPr>
          <a:xfrm>
            <a:off x="1000516" y="490238"/>
            <a:ext cx="10108044" cy="969348"/>
          </a:xfrm>
          <a:prstGeom prst="rect">
            <a:avLst/>
          </a:prstGeom>
        </p:spPr>
      </p:pic>
    </p:spTree>
    <p:extLst>
      <p:ext uri="{BB962C8B-B14F-4D97-AF65-F5344CB8AC3E}">
        <p14:creationId xmlns:p14="http://schemas.microsoft.com/office/powerpoint/2010/main" val="1498490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D09AAF-0344-42A5-84B9-70A58029BA48}"/>
              </a:ext>
            </a:extLst>
          </p:cNvPr>
          <p:cNvSpPr>
            <a:spLocks noGrp="1"/>
          </p:cNvSpPr>
          <p:nvPr>
            <p:ph idx="1"/>
          </p:nvPr>
        </p:nvSpPr>
        <p:spPr>
          <a:xfrm>
            <a:off x="1116106" y="1445559"/>
            <a:ext cx="10078570" cy="4928347"/>
          </a:xfrm>
        </p:spPr>
        <p:txBody>
          <a:bodyPr>
            <a:normAutofit fontScale="40000" lnSpcReduction="20000"/>
          </a:bodyPr>
          <a:lstStyle/>
          <a:p>
            <a:endParaRPr lang="en-US" sz="2400" dirty="0"/>
          </a:p>
          <a:p>
            <a:r>
              <a:rPr lang="en-US" sz="6000" dirty="0"/>
              <a:t>Professional Growth and Maintenance of Competency</a:t>
            </a:r>
          </a:p>
          <a:p>
            <a:pPr lvl="2"/>
            <a:r>
              <a:rPr lang="en-US" sz="6000" dirty="0"/>
              <a:t>Competency: Nurses must be knowledgeable in genetics </a:t>
            </a:r>
            <a:r>
              <a:rPr lang="en-US" sz="6000" dirty="0">
                <a:solidFill>
                  <a:srgbClr val="474747"/>
                </a:solidFill>
                <a:latin typeface="Arial" panose="020B0604020202020204" pitchFamily="34" charset="0"/>
                <a:ea typeface="Times New Roman" panose="02020603050405020304" pitchFamily="18" charset="0"/>
                <a:cs typeface="Times New Roman" panose="02020603050405020304" pitchFamily="18" charset="0"/>
              </a:rPr>
              <a:t>(Jacks, 2016)</a:t>
            </a:r>
          </a:p>
          <a:p>
            <a:pPr marL="685800" lvl="3"/>
            <a:r>
              <a:rPr lang="en-US" sz="6000" dirty="0"/>
              <a:t>American Association of Colleges of Nursing [AACN] states that the education of baccalaureate nurses prepares graduates to provide patient advocacy for patients and families facing genomic health compromise including the provision of genetic counseling (Jacks, 2016)</a:t>
            </a:r>
          </a:p>
          <a:p>
            <a:r>
              <a:rPr lang="en-US" sz="6000" dirty="0"/>
              <a:t>New expectations require new knowledge (</a:t>
            </a:r>
            <a:r>
              <a:rPr lang="en-US" sz="6000" dirty="0" err="1"/>
              <a:t>Duggas</a:t>
            </a:r>
            <a:r>
              <a:rPr lang="en-US" sz="6000" dirty="0"/>
              <a:t>, 2005)</a:t>
            </a:r>
          </a:p>
          <a:p>
            <a:endParaRPr lang="en-US" sz="6000" dirty="0"/>
          </a:p>
          <a:p>
            <a:r>
              <a:rPr lang="en-US" sz="6000" dirty="0"/>
              <a:t>Collaboration: Provide holistic care in collaboration with interdisciplinary team (</a:t>
            </a:r>
            <a:r>
              <a:rPr lang="en-US" sz="6000" dirty="0" err="1"/>
              <a:t>Duggas</a:t>
            </a:r>
            <a:r>
              <a:rPr lang="en-US" sz="6000" dirty="0"/>
              <a:t>, 2005).</a:t>
            </a:r>
          </a:p>
          <a:p>
            <a:endParaRPr lang="en-US" sz="6000" dirty="0"/>
          </a:p>
        </p:txBody>
      </p:sp>
      <p:sp>
        <p:nvSpPr>
          <p:cNvPr id="4" name="Title 1">
            <a:extLst>
              <a:ext uri="{FF2B5EF4-FFF2-40B4-BE49-F238E27FC236}">
                <a16:creationId xmlns:a16="http://schemas.microsoft.com/office/drawing/2014/main" id="{6659DAEA-9018-458B-A782-DF0F68247CAC}"/>
              </a:ext>
            </a:extLst>
          </p:cNvPr>
          <p:cNvSpPr txBox="1">
            <a:spLocks/>
          </p:cNvSpPr>
          <p:nvPr/>
        </p:nvSpPr>
        <p:spPr bwMode="black">
          <a:xfrm>
            <a:off x="1116106" y="289113"/>
            <a:ext cx="10078570" cy="934570"/>
          </a:xfrm>
          <a:prstGeom prst="rect">
            <a:avLst/>
          </a:prstGeom>
          <a:solidFill>
            <a:srgbClr val="FFFFFF"/>
          </a:solidFill>
          <a:ln w="31750" cap="sq">
            <a:solidFill>
              <a:srgbClr val="404040"/>
            </a:solidFill>
            <a:miter lim="800000"/>
          </a:ln>
        </p:spPr>
        <p:txBody>
          <a:bodyPr vert="horz" lIns="182880" tIns="182880" rIns="182880" bIns="182880" rtlCol="0" anchor="ctr">
            <a:normAutofit fontScale="52500" lnSpcReduction="20000"/>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r>
              <a:rPr lang="en-US" sz="4800" dirty="0"/>
              <a:t>Nursing implications: Nurses’ role in genetic prenatal testing</a:t>
            </a:r>
            <a:endParaRPr lang="en-US" dirty="0"/>
          </a:p>
        </p:txBody>
      </p:sp>
    </p:spTree>
    <p:extLst>
      <p:ext uri="{BB962C8B-B14F-4D97-AF65-F5344CB8AC3E}">
        <p14:creationId xmlns:p14="http://schemas.microsoft.com/office/powerpoint/2010/main" val="23964024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28BC1-8345-44EA-8366-3CA5AF453B6F}"/>
              </a:ext>
            </a:extLst>
          </p:cNvPr>
          <p:cNvSpPr>
            <a:spLocks noGrp="1"/>
          </p:cNvSpPr>
          <p:nvPr>
            <p:ph type="title"/>
          </p:nvPr>
        </p:nvSpPr>
        <p:spPr>
          <a:xfrm>
            <a:off x="1116106" y="325957"/>
            <a:ext cx="10078570" cy="897725"/>
          </a:xfrm>
        </p:spPr>
        <p:txBody>
          <a:bodyPr>
            <a:normAutofit fontScale="90000"/>
          </a:bodyPr>
          <a:lstStyle/>
          <a:p>
            <a:br>
              <a:rPr lang="en-US" dirty="0"/>
            </a:br>
            <a:r>
              <a:rPr lang="en-US" dirty="0"/>
              <a:t>Current Issues on Nursing</a:t>
            </a:r>
            <a:br>
              <a:rPr lang="en-US" dirty="0"/>
            </a:br>
            <a:endParaRPr lang="en-US" dirty="0"/>
          </a:p>
        </p:txBody>
      </p:sp>
      <p:sp>
        <p:nvSpPr>
          <p:cNvPr id="6" name="Content Placeholder 5">
            <a:extLst>
              <a:ext uri="{FF2B5EF4-FFF2-40B4-BE49-F238E27FC236}">
                <a16:creationId xmlns:a16="http://schemas.microsoft.com/office/drawing/2014/main" id="{F69E4D4A-BE4E-4E26-B0CB-4449DCEAE6FA}"/>
              </a:ext>
            </a:extLst>
          </p:cNvPr>
          <p:cNvSpPr>
            <a:spLocks noGrp="1"/>
          </p:cNvSpPr>
          <p:nvPr>
            <p:ph idx="1"/>
          </p:nvPr>
        </p:nvSpPr>
        <p:spPr>
          <a:xfrm>
            <a:off x="1116106" y="1963272"/>
            <a:ext cx="10078569" cy="3845857"/>
          </a:xfrm>
        </p:spPr>
        <p:txBody>
          <a:bodyPr/>
          <a:lstStyle/>
          <a:p>
            <a:pPr marL="228600" lvl="2"/>
            <a:r>
              <a:rPr lang="en-US" sz="2400" dirty="0"/>
              <a:t>Increased demand of genetic and genomic literacy for nurses</a:t>
            </a:r>
          </a:p>
          <a:p>
            <a:pPr marL="228600" lvl="2"/>
            <a:endParaRPr lang="en-US" sz="2400" dirty="0"/>
          </a:p>
          <a:p>
            <a:pPr marL="228600" lvl="4"/>
            <a:r>
              <a:rPr lang="en-US" sz="2400" dirty="0"/>
              <a:t>Nurses lack of genomic literacy </a:t>
            </a:r>
          </a:p>
          <a:p>
            <a:pPr lvl="4"/>
            <a:r>
              <a:rPr lang="en-US" sz="2400" dirty="0"/>
              <a:t>Lack of genetic competence among nurses puts patients in disadvantage</a:t>
            </a:r>
          </a:p>
          <a:p>
            <a:endParaRPr lang="en-US" sz="2400" dirty="0"/>
          </a:p>
          <a:p>
            <a:endParaRPr lang="en-US" dirty="0"/>
          </a:p>
          <a:p>
            <a:pPr algn="r"/>
            <a:r>
              <a:rPr lang="en-US" dirty="0"/>
              <a:t>(Jacks, 2016)</a:t>
            </a:r>
          </a:p>
          <a:p>
            <a:endParaRPr lang="en-US" dirty="0"/>
          </a:p>
        </p:txBody>
      </p:sp>
    </p:spTree>
    <p:extLst>
      <p:ext uri="{BB962C8B-B14F-4D97-AF65-F5344CB8AC3E}">
        <p14:creationId xmlns:p14="http://schemas.microsoft.com/office/powerpoint/2010/main" val="27088332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CBEDC-DEEB-482C-9057-F2F2CB8D12C4}"/>
              </a:ext>
            </a:extLst>
          </p:cNvPr>
          <p:cNvSpPr>
            <a:spLocks noGrp="1"/>
          </p:cNvSpPr>
          <p:nvPr>
            <p:ph type="title"/>
          </p:nvPr>
        </p:nvSpPr>
        <p:spPr>
          <a:xfrm>
            <a:off x="1163171" y="379745"/>
            <a:ext cx="10044953" cy="823767"/>
          </a:xfrm>
        </p:spPr>
        <p:txBody>
          <a:bodyPr/>
          <a:lstStyle/>
          <a:p>
            <a:r>
              <a:rPr lang="en-US" dirty="0"/>
              <a:t>In conclusion</a:t>
            </a:r>
          </a:p>
        </p:txBody>
      </p:sp>
      <p:sp>
        <p:nvSpPr>
          <p:cNvPr id="5" name="Content Placeholder 4">
            <a:extLst>
              <a:ext uri="{FF2B5EF4-FFF2-40B4-BE49-F238E27FC236}">
                <a16:creationId xmlns:a16="http://schemas.microsoft.com/office/drawing/2014/main" id="{024C934C-E9FF-4F7F-9843-94436E2122DC}"/>
              </a:ext>
            </a:extLst>
          </p:cNvPr>
          <p:cNvSpPr>
            <a:spLocks noGrp="1"/>
          </p:cNvSpPr>
          <p:nvPr>
            <p:ph idx="1"/>
          </p:nvPr>
        </p:nvSpPr>
        <p:spPr>
          <a:xfrm>
            <a:off x="1163170" y="1432113"/>
            <a:ext cx="10044953" cy="5046142"/>
          </a:xfrm>
        </p:spPr>
        <p:txBody>
          <a:bodyPr>
            <a:normAutofit fontScale="92500"/>
          </a:bodyPr>
          <a:lstStyle/>
          <a:p>
            <a:r>
              <a:rPr lang="en-US" sz="2400" dirty="0"/>
              <a:t>Rapid advances in genetics prenatal testing carry opportunities and ethical dilemmas.</a:t>
            </a:r>
          </a:p>
          <a:p>
            <a:pPr lvl="0">
              <a:defRPr/>
            </a:pPr>
            <a:r>
              <a:rPr lang="en-US" sz="2400" dirty="0"/>
              <a:t>The action to take after getting the results to the test is the most important.</a:t>
            </a:r>
          </a:p>
          <a:p>
            <a:r>
              <a:rPr lang="en-US" sz="2400" dirty="0">
                <a:solidFill>
                  <a:schemeClr val="tx1"/>
                </a:solidFill>
              </a:rPr>
              <a:t>Abortion is the leading ethical issue regarding genetic prenatal testing. </a:t>
            </a:r>
            <a:endParaRPr lang="en-US" sz="2400" dirty="0"/>
          </a:p>
          <a:p>
            <a:pPr marL="285750" lvl="2" indent="-285750"/>
            <a:r>
              <a:rPr lang="en-US" sz="2400" dirty="0"/>
              <a:t>Nurses responsibilities include: confidentiality, the right for self-determination, beneficence, maintenance of genetic competency, and collaboration.</a:t>
            </a:r>
          </a:p>
          <a:p>
            <a:r>
              <a:rPr lang="en-US" sz="2400" dirty="0"/>
              <a:t>Some of the current issues in nursing related to genetic testing and: Increased demand of genetic and genomic literacy for nurses, lack of genomic literacy among nurses and lack of genetic competency among nurses puts patients in disadvantage. </a:t>
            </a:r>
          </a:p>
          <a:p>
            <a:r>
              <a:rPr lang="en-US" sz="2400" dirty="0"/>
              <a:t>Despite the efforts, genetics education and achievement of competence remains a significant challenge for the nursing profession.</a:t>
            </a:r>
          </a:p>
          <a:p>
            <a:pPr marL="285750" lvl="2" indent="-285750"/>
            <a:endParaRPr lang="en-US" dirty="0"/>
          </a:p>
        </p:txBody>
      </p:sp>
    </p:spTree>
    <p:extLst>
      <p:ext uri="{BB962C8B-B14F-4D97-AF65-F5344CB8AC3E}">
        <p14:creationId xmlns:p14="http://schemas.microsoft.com/office/powerpoint/2010/main" val="1762203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D103F-502C-49F3-984B-39CC1C8E8AF0}"/>
              </a:ext>
            </a:extLst>
          </p:cNvPr>
          <p:cNvSpPr>
            <a:spLocks noGrp="1"/>
          </p:cNvSpPr>
          <p:nvPr>
            <p:ph type="title"/>
          </p:nvPr>
        </p:nvSpPr>
        <p:spPr>
          <a:xfrm>
            <a:off x="1042147" y="964692"/>
            <a:ext cx="10253382" cy="1188720"/>
          </a:xfrm>
        </p:spPr>
        <p:txBody>
          <a:bodyPr/>
          <a:lstStyle/>
          <a:p>
            <a:r>
              <a:rPr lang="en-US" dirty="0"/>
              <a:t>Thanks for watching!</a:t>
            </a:r>
          </a:p>
        </p:txBody>
      </p:sp>
      <p:sp>
        <p:nvSpPr>
          <p:cNvPr id="3" name="Content Placeholder 2">
            <a:extLst>
              <a:ext uri="{FF2B5EF4-FFF2-40B4-BE49-F238E27FC236}">
                <a16:creationId xmlns:a16="http://schemas.microsoft.com/office/drawing/2014/main" id="{D6763394-D3E3-4DBC-8FDF-A6B5C94305DF}"/>
              </a:ext>
            </a:extLst>
          </p:cNvPr>
          <p:cNvSpPr>
            <a:spLocks noGrp="1"/>
          </p:cNvSpPr>
          <p:nvPr>
            <p:ph idx="1"/>
          </p:nvPr>
        </p:nvSpPr>
        <p:spPr>
          <a:xfrm>
            <a:off x="1042147" y="2510296"/>
            <a:ext cx="8918717" cy="3101983"/>
          </a:xfrm>
        </p:spPr>
        <p:txBody>
          <a:bodyPr>
            <a:normAutofit/>
          </a:bodyPr>
          <a:lstStyle/>
          <a:p>
            <a:pPr marL="0" indent="0">
              <a:buNone/>
            </a:pPr>
            <a:endParaRPr lang="en-US" sz="4000" dirty="0"/>
          </a:p>
          <a:p>
            <a:pPr marL="0" indent="0">
              <a:buNone/>
            </a:pPr>
            <a:r>
              <a:rPr lang="en-US" sz="4000" dirty="0"/>
              <a:t>Questions or comments?</a:t>
            </a:r>
          </a:p>
          <a:p>
            <a:endParaRPr lang="en-US" sz="4000" dirty="0"/>
          </a:p>
        </p:txBody>
      </p:sp>
      <p:pic>
        <p:nvPicPr>
          <p:cNvPr id="6" name="Picture 5">
            <a:extLst>
              <a:ext uri="{FF2B5EF4-FFF2-40B4-BE49-F238E27FC236}">
                <a16:creationId xmlns:a16="http://schemas.microsoft.com/office/drawing/2014/main" id="{B974748F-2782-49A0-A92E-BEFC460CD63E}"/>
              </a:ext>
            </a:extLst>
          </p:cNvPr>
          <p:cNvPicPr>
            <a:picLocks noChangeAspect="1"/>
          </p:cNvPicPr>
          <p:nvPr/>
        </p:nvPicPr>
        <p:blipFill>
          <a:blip r:embed="rId2"/>
          <a:stretch>
            <a:fillRect/>
          </a:stretch>
        </p:blipFill>
        <p:spPr>
          <a:xfrm>
            <a:off x="7124700" y="2205317"/>
            <a:ext cx="4170829" cy="3993777"/>
          </a:xfrm>
          <a:prstGeom prst="rect">
            <a:avLst/>
          </a:prstGeom>
        </p:spPr>
      </p:pic>
    </p:spTree>
    <p:extLst>
      <p:ext uri="{BB962C8B-B14F-4D97-AF65-F5344CB8AC3E}">
        <p14:creationId xmlns:p14="http://schemas.microsoft.com/office/powerpoint/2010/main" val="2185610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C8A87-50C5-4AD9-8471-22F9EDD13DDC}"/>
              </a:ext>
            </a:extLst>
          </p:cNvPr>
          <p:cNvSpPr>
            <a:spLocks noGrp="1"/>
          </p:cNvSpPr>
          <p:nvPr>
            <p:ph type="title"/>
          </p:nvPr>
        </p:nvSpPr>
        <p:spPr>
          <a:xfrm>
            <a:off x="1021976" y="264324"/>
            <a:ext cx="10239936" cy="853649"/>
          </a:xfrm>
        </p:spPr>
        <p:txBody>
          <a:bodyPr/>
          <a:lstStyle/>
          <a:p>
            <a:r>
              <a:rPr lang="en-US" dirty="0"/>
              <a:t>references</a:t>
            </a:r>
          </a:p>
        </p:txBody>
      </p:sp>
      <p:sp>
        <p:nvSpPr>
          <p:cNvPr id="3" name="Content Placeholder 2">
            <a:extLst>
              <a:ext uri="{FF2B5EF4-FFF2-40B4-BE49-F238E27FC236}">
                <a16:creationId xmlns:a16="http://schemas.microsoft.com/office/drawing/2014/main" id="{5AAF47C0-BFDD-48CE-AF0D-F7F8F59087FF}"/>
              </a:ext>
            </a:extLst>
          </p:cNvPr>
          <p:cNvSpPr>
            <a:spLocks noGrp="1"/>
          </p:cNvSpPr>
          <p:nvPr>
            <p:ph idx="1"/>
          </p:nvPr>
        </p:nvSpPr>
        <p:spPr/>
        <p:txBody>
          <a:bodyPr>
            <a:normAutofit/>
          </a:bodyPr>
          <a:lstStyle/>
          <a:p>
            <a:pPr lvl="1"/>
            <a:endParaRPr lang="en-US" dirty="0"/>
          </a:p>
          <a:p>
            <a:pPr lvl="1"/>
            <a:endParaRPr lang="en-US" dirty="0"/>
          </a:p>
        </p:txBody>
      </p:sp>
      <p:sp>
        <p:nvSpPr>
          <p:cNvPr id="5" name="TextBox 4">
            <a:extLst>
              <a:ext uri="{FF2B5EF4-FFF2-40B4-BE49-F238E27FC236}">
                <a16:creationId xmlns:a16="http://schemas.microsoft.com/office/drawing/2014/main" id="{5630FA45-D01E-4C40-8C84-36C60FAEC019}"/>
              </a:ext>
            </a:extLst>
          </p:cNvPr>
          <p:cNvSpPr txBox="1"/>
          <p:nvPr/>
        </p:nvSpPr>
        <p:spPr>
          <a:xfrm>
            <a:off x="957943" y="1289503"/>
            <a:ext cx="10303969" cy="5355312"/>
          </a:xfrm>
          <a:prstGeom prst="rect">
            <a:avLst/>
          </a:prstGeom>
          <a:noFill/>
        </p:spPr>
        <p:txBody>
          <a:bodyPr wrap="square" rtlCol="0">
            <a:spAutoFit/>
          </a:bodyPr>
          <a:lstStyle/>
          <a:p>
            <a:r>
              <a:rPr lang="en-US" dirty="0"/>
              <a:t>De Jong, A., &amp; De Wert, G. (2015). Prenatal Screening: an Ethical Agenda for the Near Future. 			Bioethics, 46-55.</a:t>
            </a:r>
          </a:p>
          <a:p>
            <a:endParaRPr lang="en-US" dirty="0"/>
          </a:p>
          <a:p>
            <a:r>
              <a:rPr lang="en-US" dirty="0"/>
              <a:t>De Jong, A., Maya, I., &amp; Van </a:t>
            </a:r>
            <a:r>
              <a:rPr lang="en-US" dirty="0" err="1"/>
              <a:t>Lith</a:t>
            </a:r>
            <a:r>
              <a:rPr lang="en-US" dirty="0"/>
              <a:t>, J. (2015). Prenatal Screening: Current Practice, New 					Developments, Ethical Challenges. Bioethics, 1-8.</a:t>
            </a:r>
          </a:p>
          <a:p>
            <a:endParaRPr lang="en-US" dirty="0"/>
          </a:p>
          <a:p>
            <a:r>
              <a:rPr lang="en-US" dirty="0" err="1"/>
              <a:t>Duggas</a:t>
            </a:r>
            <a:r>
              <a:rPr lang="en-US" dirty="0"/>
              <a:t>, R. (2005). Nursing and Genetics: Applying the American Nurses Association's Code of 			Ethics. </a:t>
            </a:r>
            <a:r>
              <a:rPr lang="en-US" i="1" dirty="0"/>
              <a:t>Journal of Professional Nursing</a:t>
            </a:r>
            <a:r>
              <a:rPr lang="en-US" dirty="0"/>
              <a:t>, 103-113.</a:t>
            </a:r>
          </a:p>
          <a:p>
            <a:endParaRPr lang="en-US" dirty="0"/>
          </a:p>
          <a:p>
            <a:r>
              <a:rPr lang="en-US" dirty="0"/>
              <a:t>Jacks, D. (2016). Increasing importance of genetics in nursing. Nurse Education Today, 86-91.</a:t>
            </a:r>
          </a:p>
          <a:p>
            <a:endParaRPr lang="en-US" dirty="0"/>
          </a:p>
          <a:p>
            <a:r>
              <a:rPr lang="en-US" dirty="0"/>
              <a:t>Leigh Simpson, J. (2017). ACOG on Prenatal diagnostic testing for genetic disorders Prenatal 				Diagnostic Testing for Genetic Disorders. Contemporary OB/GYN.</a:t>
            </a:r>
          </a:p>
          <a:p>
            <a:endParaRPr lang="en-US" dirty="0"/>
          </a:p>
          <a:p>
            <a:r>
              <a:rPr lang="en-US" dirty="0" err="1"/>
              <a:t>Munthe</a:t>
            </a:r>
            <a:r>
              <a:rPr lang="en-US" dirty="0"/>
              <a:t>, C. (2015). A New Ethical Landscape of Prenatal Testing: Individualizing Choice to Serve 			Autonomy and Promote Public Health: A Radical Proposal. Bioethics, 36-45.</a:t>
            </a:r>
          </a:p>
          <a:p>
            <a:endParaRPr lang="en-US" dirty="0"/>
          </a:p>
          <a:p>
            <a:endParaRPr lang="en-US" dirty="0"/>
          </a:p>
          <a:p>
            <a:endParaRPr lang="en-US" dirty="0"/>
          </a:p>
        </p:txBody>
      </p:sp>
    </p:spTree>
    <p:extLst>
      <p:ext uri="{BB962C8B-B14F-4D97-AF65-F5344CB8AC3E}">
        <p14:creationId xmlns:p14="http://schemas.microsoft.com/office/powerpoint/2010/main" val="3100303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DF4E4-4ACC-4337-AA7C-83EAC5C6C582}"/>
              </a:ext>
            </a:extLst>
          </p:cNvPr>
          <p:cNvSpPr>
            <a:spLocks noGrp="1"/>
          </p:cNvSpPr>
          <p:nvPr>
            <p:ph type="title"/>
          </p:nvPr>
        </p:nvSpPr>
        <p:spPr>
          <a:xfrm>
            <a:off x="1156447" y="426810"/>
            <a:ext cx="9883588" cy="951514"/>
          </a:xfrm>
        </p:spPr>
        <p:txBody>
          <a:bodyPr/>
          <a:lstStyle/>
          <a:p>
            <a:r>
              <a:rPr lang="en-US" dirty="0"/>
              <a:t>references</a:t>
            </a:r>
          </a:p>
        </p:txBody>
      </p:sp>
      <p:sp>
        <p:nvSpPr>
          <p:cNvPr id="3" name="Content Placeholder 2">
            <a:extLst>
              <a:ext uri="{FF2B5EF4-FFF2-40B4-BE49-F238E27FC236}">
                <a16:creationId xmlns:a16="http://schemas.microsoft.com/office/drawing/2014/main" id="{0A35C2B8-A8CF-408E-944A-E790CE99DB7F}"/>
              </a:ext>
            </a:extLst>
          </p:cNvPr>
          <p:cNvSpPr>
            <a:spLocks noGrp="1"/>
          </p:cNvSpPr>
          <p:nvPr>
            <p:ph idx="1"/>
          </p:nvPr>
        </p:nvSpPr>
        <p:spPr>
          <a:xfrm>
            <a:off x="1156446" y="1952244"/>
            <a:ext cx="9829799" cy="3101983"/>
          </a:xfrm>
        </p:spPr>
        <p:txBody>
          <a:bodyPr/>
          <a:lstStyle/>
          <a:p>
            <a:pPr marL="0" indent="0">
              <a:buNone/>
            </a:pPr>
            <a:r>
              <a:rPr lang="en-US" dirty="0"/>
              <a:t>Santa Rosa Police. (2012, January 18th). ETHICAL PRINCIPLES N450. Retrieved October 10th, 	2017, from www.nursingworld.org: 	</a:t>
            </a:r>
            <a:r>
              <a:rPr lang="en-US" dirty="0">
                <a:hlinkClick r:id="rId2"/>
              </a:rPr>
              <a:t>http://www.nursingworld.org/MainMenuCategories/EthicsStandards/Resources/Ethics-</a:t>
            </a:r>
            <a:r>
              <a:rPr lang="en-US" dirty="0"/>
              <a:t>	Definitions.pdf</a:t>
            </a:r>
          </a:p>
          <a:p>
            <a:pPr marL="0" indent="0">
              <a:buNone/>
            </a:pPr>
            <a:r>
              <a:rPr lang="en-US" dirty="0"/>
              <a:t>Taneja, P. A., Snyder, H. L., de </a:t>
            </a:r>
            <a:r>
              <a:rPr lang="en-US" dirty="0" err="1"/>
              <a:t>Feo</a:t>
            </a:r>
            <a:r>
              <a:rPr lang="en-US" dirty="0"/>
              <a:t>, E., &amp; </a:t>
            </a:r>
            <a:r>
              <a:rPr lang="en-US" dirty="0" err="1"/>
              <a:t>Kruglyak</a:t>
            </a:r>
            <a:r>
              <a:rPr lang="en-US" dirty="0"/>
              <a:t>, K. M. (2017). Noninvasive prenatal testing 	in the general obstetric population: clinical performance and counseling considerations 	in over 85000 cases. Reproductive Endocrinology, (34), 89-94.</a:t>
            </a:r>
          </a:p>
          <a:p>
            <a:endParaRPr lang="en-US" dirty="0"/>
          </a:p>
        </p:txBody>
      </p:sp>
    </p:spTree>
    <p:extLst>
      <p:ext uri="{BB962C8B-B14F-4D97-AF65-F5344CB8AC3E}">
        <p14:creationId xmlns:p14="http://schemas.microsoft.com/office/powerpoint/2010/main" val="3741886962"/>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TM10001115[[fn=Parcel]]</Template>
  <TotalTime>3655</TotalTime>
  <Words>2297</Words>
  <Application>Microsoft Office PowerPoint</Application>
  <PresentationFormat>Widescreen</PresentationFormat>
  <Paragraphs>206</Paragraphs>
  <Slides>12</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Times New Roman</vt:lpstr>
      <vt:lpstr>Parcel</vt:lpstr>
      <vt:lpstr>Genetics: ethical issues in prenatal testing</vt:lpstr>
      <vt:lpstr>What is Genetic Prenatal Testing? </vt:lpstr>
      <vt:lpstr>Genetic prenatal testing</vt:lpstr>
      <vt:lpstr>Genetic Prenatal Testing: pros and cons</vt:lpstr>
      <vt:lpstr>PowerPoint Presentation</vt:lpstr>
      <vt:lpstr>PowerPoint Presentation</vt:lpstr>
      <vt:lpstr>PowerPoint Presentation</vt:lpstr>
      <vt:lpstr> Current Issues on Nursing </vt:lpstr>
      <vt:lpstr>In conclusion</vt:lpstr>
      <vt:lpstr>Thanks for watching!</vt:lpstr>
      <vt:lpstr>references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Genetics: ethical issues in prenatal testing</dc:title>
  <dc:creator>paola suazo</dc:creator>
  <cp:lastModifiedBy>paola suazo</cp:lastModifiedBy>
  <cp:revision>167</cp:revision>
  <dcterms:created xsi:type="dcterms:W3CDTF">2017-11-06T16:07:39Z</dcterms:created>
  <dcterms:modified xsi:type="dcterms:W3CDTF">2017-11-13T08:51:55Z</dcterms:modified>
</cp:coreProperties>
</file>